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25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15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04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6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92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2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739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56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55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97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41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7CCF1-321F-4A90-A376-E1FF70D6591E}" type="datetimeFigureOut">
              <a:rPr lang="ru-RU" smtClean="0"/>
              <a:t>20.03.2024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09CF7-B100-4C12-9AEB-61C4CA433A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7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stu.ru/files/2/file/adm/abiturientu/informaciya_o_med_osmotrah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stu.ru/title1/faculties/gnf" TargetMode="External"/><Relationship Id="rId2" Type="http://schemas.openxmlformats.org/officeDocument/2006/relationships/hyperlink" Target="https://pstu.ru/enrollee/speciality/faculties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stu.ru/enrollee/admission/preparation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5648" y="658369"/>
            <a:ext cx="8912352" cy="2478023"/>
          </a:xfrm>
        </p:spPr>
        <p:txBody>
          <a:bodyPr>
            <a:noAutofit/>
          </a:bodyPr>
          <a:lstStyle/>
          <a:p>
            <a:pPr algn="ctr"/>
            <a:r>
              <a:rPr lang="ru-RU" sz="2200" dirty="0" smtClean="0">
                <a:latin typeface="Arial Narrow" panose="020B0606020202030204" pitchFamily="34" charset="0"/>
              </a:rPr>
              <a:t>Министерство науки и высшего образования Российской Федерации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/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Федеральное государственное автономное 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образовательное учреждение высшего образования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«Пермский национальный исследовательский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политехнический университет»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(</a:t>
            </a:r>
            <a:r>
              <a:rPr lang="ru-RU" sz="2200" dirty="0" err="1" smtClean="0">
                <a:latin typeface="Arial Narrow" panose="020B0606020202030204" pitchFamily="34" charset="0"/>
              </a:rPr>
              <a:t>ПНИПУ</a:t>
            </a:r>
            <a:r>
              <a:rPr lang="ru-RU" sz="2200" dirty="0" smtClean="0">
                <a:latin typeface="Arial Narrow" panose="020B0606020202030204" pitchFamily="34" charset="0"/>
              </a:rPr>
              <a:t>)</a:t>
            </a:r>
            <a:endParaRPr lang="ru-RU" sz="2200" dirty="0">
              <a:latin typeface="Arial Narrow" panose="020B0606020202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11296" y="3977640"/>
            <a:ext cx="7156704" cy="1993392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Горно-нефтяной факультет</a:t>
            </a:r>
          </a:p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КАФЕДРА «ГОРНАЯ ЭЛЕКТРОМЕХАНИКА» (</a:t>
            </a:r>
            <a:r>
              <a:rPr lang="ru-RU" sz="2400" dirty="0" err="1" smtClean="0">
                <a:latin typeface="Arial Narrow" panose="020B0606020202030204" pitchFamily="34" charset="0"/>
              </a:rPr>
              <a:t>ГЭМ</a:t>
            </a:r>
            <a:r>
              <a:rPr lang="ru-RU" sz="2400" dirty="0" smtClean="0">
                <a:latin typeface="Arial Narrow" panose="020B0606020202030204" pitchFamily="34" charset="0"/>
              </a:rPr>
              <a:t>)</a:t>
            </a:r>
          </a:p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     Код  21.05.04   Горное дело  ЭАГП	</a:t>
            </a:r>
          </a:p>
          <a:p>
            <a:pPr algn="ctr"/>
            <a:r>
              <a:rPr lang="ru-RU" sz="2400" dirty="0" smtClean="0">
                <a:latin typeface="Arial Narrow" panose="020B0606020202030204" pitchFamily="34" charset="0"/>
              </a:rPr>
              <a:t>Электрификация и автоматизация горного производства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09" y="3160742"/>
            <a:ext cx="1511939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812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64867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2200" dirty="0">
                <a:latin typeface="Arial Narrow" panose="020B0606020202030204" pitchFamily="34" charset="0"/>
              </a:rPr>
              <a:t>Вступительные </a:t>
            </a:r>
            <a:r>
              <a:rPr lang="ru-RU" sz="2200" dirty="0" smtClean="0">
                <a:latin typeface="Arial Narrow" panose="020B0606020202030204" pitchFamily="34" charset="0"/>
              </a:rPr>
              <a:t>испытания и </a:t>
            </a:r>
            <a:r>
              <a:rPr lang="ru-RU" sz="2200" dirty="0">
                <a:latin typeface="Arial Narrow" panose="020B0606020202030204" pitchFamily="34" charset="0"/>
              </a:rPr>
              <a:t>минимальные баллы</a:t>
            </a:r>
            <a:r>
              <a:rPr lang="ru-RU" sz="2200" dirty="0" smtClean="0">
                <a:latin typeface="Arial Narrow" panose="020B0606020202030204" pitchFamily="34" charset="0"/>
              </a:rPr>
              <a:t>, 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подтверждающие успешное прохождение вступительных испытаний 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(</a:t>
            </a:r>
            <a:r>
              <a:rPr lang="ru-RU" sz="2200" dirty="0">
                <a:latin typeface="Arial Narrow" panose="020B0606020202030204" pitchFamily="34" charset="0"/>
              </a:rPr>
              <a:t>в порядке приоритетности</a:t>
            </a:r>
            <a:r>
              <a:rPr lang="ru-RU" sz="2200" dirty="0" smtClean="0">
                <a:latin typeface="Arial Narrow" panose="020B0606020202030204" pitchFamily="34" charset="0"/>
              </a:rPr>
              <a:t>)</a:t>
            </a:r>
            <a:br>
              <a:rPr lang="ru-RU" sz="2200" dirty="0" smtClean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/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 smtClean="0"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/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 smtClean="0"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/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 smtClean="0"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/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 smtClean="0"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/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>
                <a:latin typeface="Arial Narrow" panose="020B0606020202030204" pitchFamily="34" charset="0"/>
              </a:rPr>
              <a:t/>
            </a:r>
            <a:br>
              <a:rPr lang="ru-RU" sz="2400" dirty="0">
                <a:latin typeface="Arial Narrow" panose="020B0606020202030204" pitchFamily="34" charset="0"/>
              </a:rPr>
            </a:br>
            <a:r>
              <a:rPr lang="ru-RU" sz="2400" dirty="0" smtClean="0">
                <a:latin typeface="Arial Narrow" panose="020B0606020202030204" pitchFamily="34" charset="0"/>
              </a:rPr>
              <a:t/>
            </a:r>
            <a:br>
              <a:rPr lang="ru-RU" sz="2400" dirty="0" smtClean="0">
                <a:latin typeface="Arial Narrow" panose="020B0606020202030204" pitchFamily="34" charset="0"/>
              </a:rPr>
            </a:br>
            <a:r>
              <a:rPr lang="ru-RU" sz="2200" dirty="0" smtClean="0">
                <a:latin typeface="Arial Narrow" panose="020B0606020202030204" pitchFamily="34" charset="0"/>
              </a:rPr>
              <a:t>Форма обучения – очная. Срок обучения - </a:t>
            </a:r>
            <a:r>
              <a:rPr lang="ru-RU" sz="2800" dirty="0" smtClean="0">
                <a:latin typeface="Arial Narrow" panose="020B0606020202030204" pitchFamily="34" charset="0"/>
              </a:rPr>
              <a:t>5,5 лет. </a:t>
            </a:r>
            <a:endParaRPr lang="ru-RU" sz="2800" dirty="0"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31336" y="2020824"/>
            <a:ext cx="6665976" cy="3328416"/>
          </a:xfrm>
          <a:ln w="38100"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000" dirty="0">
                <a:latin typeface="Arial Narrow" panose="020B0606020202030204" pitchFamily="34" charset="0"/>
              </a:rPr>
              <a:t>- на базе </a:t>
            </a:r>
            <a:r>
              <a:rPr lang="ru-RU" sz="2000" dirty="0" smtClean="0">
                <a:latin typeface="Arial Narrow" panose="020B0606020202030204" pitchFamily="34" charset="0"/>
              </a:rPr>
              <a:t>среднего общего образования - ЕГЭ;</a:t>
            </a: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	1</a:t>
            </a:r>
            <a:r>
              <a:rPr lang="ru-RU" sz="2000" dirty="0">
                <a:latin typeface="Arial Narrow" panose="020B0606020202030204" pitchFamily="34" charset="0"/>
              </a:rPr>
              <a:t>. </a:t>
            </a:r>
            <a:r>
              <a:rPr lang="ru-RU" sz="2000" dirty="0" smtClean="0">
                <a:latin typeface="Arial Narrow" panose="020B0606020202030204" pitchFamily="34" charset="0"/>
              </a:rPr>
              <a:t>Математика (</a:t>
            </a:r>
            <a:r>
              <a:rPr lang="ru-RU" sz="2000" dirty="0" err="1" smtClean="0">
                <a:latin typeface="Arial Narrow" panose="020B0606020202030204" pitchFamily="34" charset="0"/>
              </a:rPr>
              <a:t>профильнный</a:t>
            </a:r>
            <a:r>
              <a:rPr lang="ru-RU" sz="2000" dirty="0" smtClean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уровень</a:t>
            </a:r>
            <a:r>
              <a:rPr lang="ru-RU" sz="2000" dirty="0" smtClean="0">
                <a:latin typeface="Arial Narrow" panose="020B0606020202030204" pitchFamily="34" charset="0"/>
              </a:rPr>
              <a:t>) - 39</a:t>
            </a:r>
            <a:r>
              <a:rPr lang="ru-RU" sz="2000" dirty="0">
                <a:latin typeface="Arial Narrow" panose="020B0606020202030204" pitchFamily="34" charset="0"/>
              </a:rPr>
              <a:t>,</a:t>
            </a:r>
          </a:p>
          <a:p>
            <a:pPr marL="0" indent="0">
              <a:buNone/>
            </a:pPr>
            <a:r>
              <a:rPr lang="ru-RU" sz="2000" dirty="0" smtClean="0">
                <a:latin typeface="Arial Narrow" panose="020B0606020202030204" pitchFamily="34" charset="0"/>
              </a:rPr>
              <a:t>	2</a:t>
            </a:r>
            <a:r>
              <a:rPr lang="ru-RU" sz="2000" dirty="0">
                <a:latin typeface="Arial Narrow" panose="020B0606020202030204" pitchFamily="34" charset="0"/>
              </a:rPr>
              <a:t>. Физика-39 или Информатика и </a:t>
            </a:r>
            <a:r>
              <a:rPr lang="ru-RU" sz="2000" dirty="0" smtClean="0">
                <a:latin typeface="Arial Narrow" panose="020B0606020202030204" pitchFamily="34" charset="0"/>
              </a:rPr>
              <a:t>ИКТ - 44  или </a:t>
            </a:r>
            <a:r>
              <a:rPr lang="ru-RU" sz="2000" dirty="0">
                <a:latin typeface="Arial Narrow" panose="020B0606020202030204" pitchFamily="34" charset="0"/>
              </a:rPr>
              <a:t>Химия-39,</a:t>
            </a:r>
          </a:p>
          <a:p>
            <a:pPr marL="0" indent="0">
              <a:buNone/>
            </a:pPr>
            <a:r>
              <a:rPr lang="ru-RU" sz="2000" dirty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</a:rPr>
              <a:t>3</a:t>
            </a:r>
            <a:r>
              <a:rPr lang="ru-RU" sz="2000" dirty="0">
                <a:latin typeface="Arial Narrow" panose="020B0606020202030204" pitchFamily="34" charset="0"/>
              </a:rPr>
              <a:t>. Русский язык-40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100816" y="2020824"/>
            <a:ext cx="155448" cy="3328416"/>
          </a:xfrm>
          <a:ln w="381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10" y="3052173"/>
            <a:ext cx="1511939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6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5325779" cy="6560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Пять шагов 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63040"/>
            <a:ext cx="8915400" cy="49926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			</a:t>
            </a:r>
            <a:r>
              <a:rPr lang="ru-RU" dirty="0"/>
              <a:t>	</a:t>
            </a:r>
            <a:r>
              <a:rPr lang="ru-RU" dirty="0" smtClean="0"/>
              <a:t>  </a:t>
            </a:r>
            <a:r>
              <a:rPr lang="ru-RU" sz="3900" dirty="0" err="1" smtClean="0">
                <a:latin typeface="Arial Narrow" panose="020B0606020202030204" pitchFamily="34" charset="0"/>
              </a:rPr>
              <a:t>Специалитет</a:t>
            </a:r>
            <a:endParaRPr lang="ru-RU" sz="39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sz="1900" dirty="0" smtClean="0">
              <a:latin typeface="Arial Narrow" panose="020B0606020202030204" pitchFamily="34" charset="0"/>
            </a:endParaRPr>
          </a:p>
          <a:p>
            <a:r>
              <a:rPr lang="ru-RU" sz="3000" dirty="0">
                <a:latin typeface="Arial Narrow" panose="020B0606020202030204" pitchFamily="34" charset="0"/>
              </a:rPr>
              <a:t>ПЕРВЫЙ ШАГ </a:t>
            </a:r>
            <a:r>
              <a:rPr lang="ru-RU" sz="1900" dirty="0">
                <a:latin typeface="Arial Narrow" panose="020B0606020202030204" pitchFamily="34" charset="0"/>
              </a:rPr>
              <a:t>– собрать все необходимые документы и ознакомиться с основными датами приемной кампании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* документ</a:t>
            </a:r>
            <a:r>
              <a:rPr lang="ru-RU" sz="1900" dirty="0">
                <a:latin typeface="Arial Narrow" panose="020B0606020202030204" pitchFamily="34" charset="0"/>
              </a:rPr>
              <a:t>, удостоверяющий личность, гражданство (паспорт);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* документ </a:t>
            </a:r>
            <a:r>
              <a:rPr lang="ru-RU" sz="1900" dirty="0">
                <a:latin typeface="Arial Narrow" panose="020B0606020202030204" pitchFamily="34" charset="0"/>
              </a:rPr>
              <a:t>об образовании установленного образца (аттестат, диплом с приложением);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* при </a:t>
            </a:r>
            <a:r>
              <a:rPr lang="ru-RU" sz="1900" dirty="0">
                <a:latin typeface="Arial Narrow" panose="020B0606020202030204" pitchFamily="34" charset="0"/>
              </a:rPr>
              <a:t>наличии страховое свидетельство обязательного пенсионного страхования (</a:t>
            </a:r>
            <a:r>
              <a:rPr lang="ru-RU" sz="1900" dirty="0" err="1">
                <a:latin typeface="Arial Narrow" panose="020B0606020202030204" pitchFamily="34" charset="0"/>
              </a:rPr>
              <a:t>СНИЛС</a:t>
            </a:r>
            <a:r>
              <a:rPr lang="ru-RU" sz="1900" dirty="0">
                <a:latin typeface="Arial Narrow" panose="020B0606020202030204" pitchFamily="34" charset="0"/>
              </a:rPr>
              <a:t>);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* документы</a:t>
            </a:r>
            <a:r>
              <a:rPr lang="ru-RU" sz="1900" dirty="0">
                <a:latin typeface="Arial Narrow" panose="020B0606020202030204" pitchFamily="34" charset="0"/>
              </a:rPr>
              <a:t>, подтверждающие индивидуальные достижения поступающего, результаты которых учитываются при приеме на обучение в соответствии с Правилами (представляются по усмотрению поступающего);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* если </a:t>
            </a:r>
            <a:r>
              <a:rPr lang="ru-RU" sz="1900" dirty="0">
                <a:latin typeface="Arial Narrow" panose="020B0606020202030204" pitchFamily="34" charset="0"/>
              </a:rPr>
              <a:t>вы поступаете в рамках квоты приема на целевое обучение — договор о целевом обучении (см. Прием на целевое обучение на сайте </a:t>
            </a:r>
            <a:r>
              <a:rPr lang="ru-RU" sz="1900" dirty="0" err="1">
                <a:latin typeface="Arial Narrow" panose="020B0606020202030204" pitchFamily="34" charset="0"/>
              </a:rPr>
              <a:t>ПНИПУ</a:t>
            </a:r>
            <a:r>
              <a:rPr lang="ru-RU" sz="1900" dirty="0">
                <a:latin typeface="Arial Narrow" panose="020B0606020202030204" pitchFamily="34" charset="0"/>
              </a:rPr>
              <a:t>);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* другие </a:t>
            </a:r>
            <a:r>
              <a:rPr lang="ru-RU" sz="1900" dirty="0">
                <a:latin typeface="Arial Narrow" panose="020B0606020202030204" pitchFamily="34" charset="0"/>
              </a:rPr>
              <a:t>документы необходимые для поступления на особых условиях</a:t>
            </a:r>
            <a:r>
              <a:rPr lang="ru-RU" sz="1900" dirty="0" smtClean="0"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</a:t>
            </a:r>
            <a:endParaRPr lang="ru-RU" sz="19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1900" dirty="0">
                <a:latin typeface="Arial Narrow" panose="020B0606020202030204" pitchFamily="34" charset="0"/>
              </a:rPr>
              <a:t>	</a:t>
            </a:r>
            <a:r>
              <a:rPr lang="ru-RU" sz="1900" dirty="0" smtClean="0">
                <a:latin typeface="Arial Narrow" panose="020B0606020202030204" pitchFamily="34" charset="0"/>
              </a:rPr>
              <a:t>Информация </a:t>
            </a:r>
            <a:r>
              <a:rPr lang="ru-RU" sz="1900" dirty="0">
                <a:latin typeface="Arial Narrow" panose="020B0606020202030204" pitchFamily="34" charset="0"/>
              </a:rPr>
              <a:t>о медицинских осмотрах при </a:t>
            </a:r>
            <a:r>
              <a:rPr lang="ru-RU" sz="1900" dirty="0" smtClean="0">
                <a:latin typeface="Arial Narrow" panose="020B0606020202030204" pitchFamily="34" charset="0"/>
              </a:rPr>
              <a:t>поступлении </a:t>
            </a:r>
            <a:endParaRPr lang="ru-RU" sz="19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1900" dirty="0" smtClean="0">
                <a:latin typeface="Arial Narrow" panose="020B0606020202030204" pitchFamily="34" charset="0"/>
              </a:rPr>
              <a:t>	</a:t>
            </a:r>
            <a:r>
              <a:rPr lang="en-US" sz="1900" dirty="0" smtClean="0">
                <a:latin typeface="Arial Narrow" panose="020B0606020202030204" pitchFamily="34" charset="0"/>
                <a:hlinkClick r:id="rId2"/>
              </a:rPr>
              <a:t>https</a:t>
            </a:r>
            <a:r>
              <a:rPr lang="en-US" sz="1900" dirty="0">
                <a:latin typeface="Arial Narrow" panose="020B0606020202030204" pitchFamily="34" charset="0"/>
                <a:hlinkClick r:id="rId2"/>
              </a:rPr>
              <a:t>://</a:t>
            </a:r>
            <a:r>
              <a:rPr lang="en-US" sz="1900" dirty="0" smtClean="0">
                <a:latin typeface="Arial Narrow" panose="020B0606020202030204" pitchFamily="34" charset="0"/>
                <a:hlinkClick r:id="rId2"/>
              </a:rPr>
              <a:t>pstu.ru/files/2/file/adm/abiturientu/informaciya_o_med_osmotrah.pdf</a:t>
            </a:r>
            <a:endParaRPr lang="ru-RU" sz="19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sz="1900" dirty="0"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34" y="3194287"/>
            <a:ext cx="1511939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17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1176" y="1072956"/>
            <a:ext cx="855878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 Narrow" panose="020B0606020202030204" pitchFamily="34" charset="0"/>
              </a:rPr>
              <a:t>ВТОРОЙ ШАГ </a:t>
            </a:r>
            <a:r>
              <a:rPr lang="ru-RU" sz="2000" dirty="0">
                <a:latin typeface="Arial Narrow" panose="020B0606020202030204" pitchFamily="34" charset="0"/>
              </a:rPr>
              <a:t>– определиться с факультетом и направлением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Подробно о факультетах и направлениях </a:t>
            </a:r>
            <a:r>
              <a:rPr lang="ru-RU" sz="2000" dirty="0" smtClean="0">
                <a:latin typeface="Arial Narrow" panose="020B0606020202030204" pitchFamily="34" charset="0"/>
              </a:rPr>
              <a:t>подготовки: </a:t>
            </a:r>
            <a:r>
              <a:rPr lang="en-US" sz="2000" dirty="0">
                <a:latin typeface="Arial Narrow" panose="020B0606020202030204" pitchFamily="34" charset="0"/>
                <a:hlinkClick r:id="rId2"/>
              </a:rPr>
              <a:t>https://pstu.ru/enrollee/speciality/faculties</a:t>
            </a:r>
            <a:r>
              <a:rPr lang="en-US" sz="2000" dirty="0" smtClean="0">
                <a:latin typeface="Arial Narrow" panose="020B0606020202030204" pitchFamily="34" charset="0"/>
                <a:hlinkClick r:id="rId2"/>
              </a:rPr>
              <a:t>/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		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Обратите </a:t>
            </a:r>
            <a:r>
              <a:rPr lang="ru-RU" sz="2000" dirty="0">
                <a:latin typeface="Arial Narrow" panose="020B0606020202030204" pitchFamily="34" charset="0"/>
              </a:rPr>
              <a:t>внимание! На всех факультетах проводятся конкурсы как по направлениям и специальностям, так и по образовательным программам (см. План приема).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65704" y="2690336"/>
            <a:ext cx="69281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 Narrow" panose="020B0606020202030204" pitchFamily="34" charset="0"/>
              </a:rPr>
              <a:t>	Телефон </a:t>
            </a:r>
            <a:r>
              <a:rPr lang="ru-RU" sz="2000" dirty="0">
                <a:latin typeface="Arial Narrow" panose="020B0606020202030204" pitchFamily="34" charset="0"/>
              </a:rPr>
              <a:t>приемной комиссии факультета: 2-198-143</a:t>
            </a:r>
          </a:p>
          <a:p>
            <a:r>
              <a:rPr lang="ru-RU" sz="2000" dirty="0" smtClean="0">
                <a:latin typeface="Arial Narrow" panose="020B0606020202030204" pitchFamily="34" charset="0"/>
              </a:rPr>
              <a:t>	(</a:t>
            </a:r>
            <a:r>
              <a:rPr lang="ru-RU" sz="2000" dirty="0">
                <a:latin typeface="Arial Narrow" panose="020B0606020202030204" pitchFamily="34" charset="0"/>
              </a:rPr>
              <a:t>линии работают с 20 июня по 30 августа)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	Сайт </a:t>
            </a:r>
            <a:r>
              <a:rPr lang="ru-RU" sz="2000" dirty="0" smtClean="0">
                <a:latin typeface="Arial Narrow" panose="020B0606020202030204" pitchFamily="34" charset="0"/>
              </a:rPr>
              <a:t>Горно-нефтяного факультета</a:t>
            </a:r>
            <a:r>
              <a:rPr lang="ru-RU" sz="2000" dirty="0">
                <a:latin typeface="Arial Narrow" panose="020B0606020202030204" pitchFamily="34" charset="0"/>
              </a:rPr>
              <a:t>: </a:t>
            </a:r>
            <a:r>
              <a:rPr lang="ru-RU" sz="2000" dirty="0" smtClean="0">
                <a:latin typeface="Arial Narrow" panose="020B0606020202030204" pitchFamily="34" charset="0"/>
              </a:rPr>
              <a:t>	</a:t>
            </a:r>
            <a:r>
              <a:rPr lang="ru-RU" sz="2000" dirty="0" smtClean="0">
                <a:latin typeface="Arial Narrow" panose="020B0606020202030204" pitchFamily="34" charset="0"/>
                <a:hlinkClick r:id="rId3"/>
              </a:rPr>
              <a:t>https</a:t>
            </a:r>
            <a:r>
              <a:rPr lang="ru-RU" sz="2000" dirty="0">
                <a:latin typeface="Arial Narrow" panose="020B0606020202030204" pitchFamily="34" charset="0"/>
                <a:hlinkClick r:id="rId3"/>
              </a:rPr>
              <a:t>://</a:t>
            </a:r>
            <a:r>
              <a:rPr lang="ru-RU" sz="2000" dirty="0" smtClean="0">
                <a:latin typeface="Arial Narrow" panose="020B0606020202030204" pitchFamily="34" charset="0"/>
                <a:hlinkClick r:id="rId3"/>
              </a:rPr>
              <a:t>pstu.ru/title1/faculties/gnf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613" y="3260087"/>
            <a:ext cx="1511939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98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1096" y="-1603147"/>
            <a:ext cx="9729216" cy="883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r>
              <a:rPr lang="ru-RU" sz="2800" dirty="0" smtClean="0">
                <a:latin typeface="Arial Narrow" panose="020B0606020202030204" pitchFamily="34" charset="0"/>
              </a:rPr>
              <a:t>ТРЕТИЙ </a:t>
            </a:r>
            <a:r>
              <a:rPr lang="ru-RU" sz="2800" dirty="0">
                <a:latin typeface="Arial Narrow" panose="020B0606020202030204" pitchFamily="34" charset="0"/>
              </a:rPr>
              <a:t>ШАГ </a:t>
            </a:r>
            <a:r>
              <a:rPr lang="ru-RU" sz="2000" dirty="0">
                <a:latin typeface="Arial Narrow" panose="020B0606020202030204" pitchFamily="34" charset="0"/>
              </a:rPr>
              <a:t>–  подать заявление о приеме одним из следующих способов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(до 12 июля наличии права сдавать </a:t>
            </a:r>
            <a:r>
              <a:rPr lang="ru-RU" sz="2000" dirty="0" err="1">
                <a:latin typeface="Arial Narrow" panose="020B0606020202030204" pitchFamily="34" charset="0"/>
              </a:rPr>
              <a:t>экзмены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err="1">
                <a:latin typeface="Arial Narrow" panose="020B0606020202030204" pitchFamily="34" charset="0"/>
              </a:rPr>
              <a:t>ПНИПУ</a:t>
            </a:r>
            <a:r>
              <a:rPr lang="ru-RU" sz="2000" dirty="0">
                <a:latin typeface="Arial Narrow" panose="020B0606020202030204" pitchFamily="34" charset="0"/>
              </a:rPr>
              <a:t>, до 25 июля-при наличии результатов ЕГЭ/экзаменов </a:t>
            </a:r>
            <a:r>
              <a:rPr lang="ru-RU" sz="2000" dirty="0" err="1">
                <a:latin typeface="Arial Narrow" panose="020B0606020202030204" pitchFamily="34" charset="0"/>
              </a:rPr>
              <a:t>ПНИПУ</a:t>
            </a:r>
            <a:r>
              <a:rPr lang="ru-RU" sz="2000" dirty="0" smtClean="0">
                <a:latin typeface="Arial Narrow" panose="020B0606020202030204" pitchFamily="34" charset="0"/>
              </a:rPr>
              <a:t>)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* предоставить </a:t>
            </a:r>
            <a:r>
              <a:rPr lang="ru-RU" sz="2000" dirty="0">
                <a:latin typeface="Arial Narrow" panose="020B0606020202030204" pitchFamily="34" charset="0"/>
              </a:rPr>
              <a:t>лично в приемную комиссию факультета;</a:t>
            </a:r>
          </a:p>
          <a:p>
            <a:r>
              <a:rPr lang="ru-RU" sz="2000" dirty="0" smtClean="0">
                <a:latin typeface="Arial Narrow" panose="020B0606020202030204" pitchFamily="34" charset="0"/>
              </a:rPr>
              <a:t>* направить </a:t>
            </a:r>
            <a:r>
              <a:rPr lang="ru-RU" sz="2000" dirty="0">
                <a:latin typeface="Arial Narrow" panose="020B0606020202030204" pitchFamily="34" charset="0"/>
              </a:rPr>
              <a:t>с использованием </a:t>
            </a:r>
            <a:r>
              <a:rPr lang="ru-RU" sz="2000" dirty="0" err="1">
                <a:latin typeface="Arial Narrow" panose="020B0606020202030204" pitchFamily="34" charset="0"/>
              </a:rPr>
              <a:t>суперсервиса</a:t>
            </a:r>
            <a:r>
              <a:rPr lang="ru-RU" sz="2000" dirty="0">
                <a:latin typeface="Arial Narrow" panose="020B0606020202030204" pitchFamily="34" charset="0"/>
              </a:rPr>
              <a:t> «Поступление в вуз онлайн» посредством федеральной государственной информационной системы «Единый портал государственных и муниципальных услуг (функций)»;</a:t>
            </a:r>
          </a:p>
          <a:p>
            <a:r>
              <a:rPr lang="ru-RU" sz="2000" dirty="0" smtClean="0">
                <a:latin typeface="Arial Narrow" panose="020B0606020202030204" pitchFamily="34" charset="0"/>
              </a:rPr>
              <a:t>* направить </a:t>
            </a:r>
            <a:r>
              <a:rPr lang="ru-RU" sz="2000" dirty="0">
                <a:latin typeface="Arial Narrow" panose="020B0606020202030204" pitchFamily="34" charset="0"/>
              </a:rPr>
              <a:t>через операторов почтовой связи общего пользования, где заявлению о приеме (ОБРАЗЕЦ ЗАЯВЛЕНИЯ) прилагаются копии документов указанных в ШАГЕ 1.  Документы направляются в приемную комиссию </a:t>
            </a:r>
            <a:r>
              <a:rPr lang="ru-RU" sz="2000" dirty="0" err="1">
                <a:latin typeface="Arial Narrow" panose="020B0606020202030204" pitchFamily="34" charset="0"/>
              </a:rPr>
              <a:t>ПНИПУ</a:t>
            </a:r>
            <a:r>
              <a:rPr lang="ru-RU" sz="2000" dirty="0">
                <a:latin typeface="Arial Narrow" panose="020B0606020202030204" pitchFamily="34" charset="0"/>
              </a:rPr>
              <a:t> по адресу  614990, г. Пермь, Комсомольский проспект 29, приемная комиссия </a:t>
            </a:r>
            <a:r>
              <a:rPr lang="ru-RU" sz="2000" dirty="0" err="1">
                <a:latin typeface="Arial Narrow" panose="020B0606020202030204" pitchFamily="34" charset="0"/>
              </a:rPr>
              <a:t>ПНИПУ</a:t>
            </a:r>
            <a:r>
              <a:rPr lang="ru-RU" sz="2000" dirty="0">
                <a:latin typeface="Arial Narrow" panose="020B0606020202030204" pitchFamily="34" charset="0"/>
              </a:rPr>
              <a:t>.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Приглашаем абитуриентов на карьерную на консультацию в приемные комиссии факультетов по адресу г. Пермь, Комсомольский проспект 29.</a:t>
            </a:r>
          </a:p>
          <a:p>
            <a:r>
              <a:rPr lang="ru-RU" sz="2000" dirty="0" smtClean="0">
                <a:latin typeface="Arial Narrow" panose="020B0606020202030204" pitchFamily="34" charset="0"/>
              </a:rPr>
              <a:t> </a:t>
            </a:r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400" dirty="0" smtClean="0">
                <a:latin typeface="Arial Narrow" panose="020B0606020202030204" pitchFamily="34" charset="0"/>
              </a:rPr>
              <a:t>Обратите </a:t>
            </a:r>
            <a:r>
              <a:rPr lang="ru-RU" sz="2400" dirty="0">
                <a:latin typeface="Arial Narrow" panose="020B0606020202030204" pitchFamily="34" charset="0"/>
              </a:rPr>
              <a:t>внимание!</a:t>
            </a:r>
            <a:r>
              <a:rPr lang="ru-RU" sz="2000" dirty="0"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latin typeface="Arial Narrow" panose="020B0606020202030204" pitchFamily="34" charset="0"/>
              </a:rPr>
              <a:t>  При </a:t>
            </a:r>
            <a:r>
              <a:rPr lang="ru-RU" sz="2000" dirty="0">
                <a:latin typeface="Arial Narrow" panose="020B0606020202030204" pitchFamily="34" charset="0"/>
              </a:rPr>
              <a:t>поступлении в </a:t>
            </a:r>
            <a:r>
              <a:rPr lang="ru-RU" sz="2000" dirty="0" err="1">
                <a:latin typeface="Arial Narrow" panose="020B0606020202030204" pitchFamily="34" charset="0"/>
              </a:rPr>
              <a:t>ПНИПУ</a:t>
            </a:r>
            <a:r>
              <a:rPr lang="ru-RU" sz="2000" dirty="0">
                <a:latin typeface="Arial Narrow" panose="020B0606020202030204" pitchFamily="34" charset="0"/>
              </a:rPr>
              <a:t> вы можете претендовать только на 5 направлений. Однако, в рамках каждого направления вы можете выбирать разные формы обучения (очная, очно-заочная, заочная) и способ финансирования обучения (бюджет/контракт).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935" y="3300957"/>
            <a:ext cx="1508857" cy="38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6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2224" y="-2157144"/>
            <a:ext cx="9546336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800" dirty="0" smtClean="0">
                <a:latin typeface="Arial Narrow" panose="020B0606020202030204" pitchFamily="34" charset="0"/>
              </a:rPr>
              <a:t>ЧЕТВЕРТЫЙ </a:t>
            </a:r>
            <a:r>
              <a:rPr lang="ru-RU" sz="2800" dirty="0">
                <a:latin typeface="Arial Narrow" panose="020B0606020202030204" pitchFamily="34" charset="0"/>
              </a:rPr>
              <a:t>ШАГ </a:t>
            </a:r>
            <a:r>
              <a:rPr lang="ru-RU" dirty="0">
                <a:latin typeface="Arial Narrow" panose="020B0606020202030204" pitchFamily="34" charset="0"/>
              </a:rPr>
              <a:t>– представить результаты ЕГЭ (вуз проверяет баллы самостоятельно </a:t>
            </a:r>
            <a:r>
              <a:rPr lang="ru-RU" dirty="0" smtClean="0">
                <a:latin typeface="Arial Narrow" panose="020B0606020202030204" pitchFamily="34" charset="0"/>
              </a:rPr>
              <a:t>         в </a:t>
            </a:r>
            <a:r>
              <a:rPr lang="ru-RU" dirty="0">
                <a:latin typeface="Arial Narrow" panose="020B0606020202030204" pitchFamily="34" charset="0"/>
              </a:rPr>
              <a:t>ФИС </a:t>
            </a:r>
            <a:r>
              <a:rPr lang="ru-RU" dirty="0" err="1">
                <a:latin typeface="Arial Narrow" panose="020B0606020202030204" pitchFamily="34" charset="0"/>
              </a:rPr>
              <a:t>ГИА</a:t>
            </a:r>
            <a:r>
              <a:rPr lang="ru-RU" dirty="0">
                <a:latin typeface="Arial Narrow" panose="020B0606020202030204" pitchFamily="34" charset="0"/>
              </a:rPr>
              <a:t> и приема) или сдать вступительные испытания** и отслеживать на сайте ход приемной кампании</a:t>
            </a:r>
          </a:p>
          <a:p>
            <a:r>
              <a:rPr lang="ru-RU" dirty="0">
                <a:latin typeface="Arial Narrow" panose="020B0606020202030204" pitchFamily="34" charset="0"/>
              </a:rPr>
              <a:t>**Отдельные категории поступающих могут сдавать вступительные испытания, проводимые </a:t>
            </a:r>
            <a:r>
              <a:rPr lang="ru-RU" dirty="0" err="1">
                <a:latin typeface="Arial Narrow" panose="020B0606020202030204" pitchFamily="34" charset="0"/>
              </a:rPr>
              <a:t>ПНИПУ</a:t>
            </a:r>
            <a:r>
              <a:rPr lang="ru-RU" dirty="0">
                <a:latin typeface="Arial Narrow" panose="020B0606020202030204" pitchFamily="34" charset="0"/>
              </a:rPr>
              <a:t> самостоятельно:</a:t>
            </a:r>
          </a:p>
          <a:p>
            <a:endParaRPr lang="ru-RU" dirty="0" smtClean="0">
              <a:latin typeface="Arial Narrow" panose="020B0606020202030204" pitchFamily="34" charset="0"/>
            </a:endParaRPr>
          </a:p>
          <a:p>
            <a:r>
              <a:rPr lang="ru-RU" dirty="0" smtClean="0">
                <a:latin typeface="Arial Narrow" panose="020B0606020202030204" pitchFamily="34" charset="0"/>
              </a:rPr>
              <a:t>* </a:t>
            </a:r>
            <a:r>
              <a:rPr lang="ru-RU" dirty="0" smtClean="0">
                <a:latin typeface="Arial Narrow" panose="020B0606020202030204" pitchFamily="34" charset="0"/>
              </a:rPr>
              <a:t>поступающие </a:t>
            </a:r>
            <a:r>
              <a:rPr lang="ru-RU" dirty="0">
                <a:latin typeface="Arial Narrow" panose="020B0606020202030204" pitchFamily="34" charset="0"/>
              </a:rPr>
              <a:t>на базе профессионального образования (диплом колледжа, диплом университета)</a:t>
            </a:r>
          </a:p>
          <a:p>
            <a:r>
              <a:rPr lang="ru-RU" dirty="0" smtClean="0">
                <a:latin typeface="Arial Narrow" panose="020B0606020202030204" pitchFamily="34" charset="0"/>
              </a:rPr>
              <a:t>* дети-инвалиды</a:t>
            </a:r>
            <a:r>
              <a:rPr lang="ru-RU" dirty="0">
                <a:latin typeface="Arial Narrow" panose="020B0606020202030204" pitchFamily="34" charset="0"/>
              </a:rPr>
              <a:t>, инвалиды</a:t>
            </a:r>
          </a:p>
          <a:p>
            <a:r>
              <a:rPr lang="ru-RU" dirty="0" smtClean="0">
                <a:latin typeface="Arial Narrow" panose="020B0606020202030204" pitchFamily="34" charset="0"/>
              </a:rPr>
              <a:t>* иностранные </a:t>
            </a:r>
            <a:r>
              <a:rPr lang="ru-RU" dirty="0">
                <a:latin typeface="Arial Narrow" panose="020B0606020202030204" pitchFamily="34" charset="0"/>
              </a:rPr>
              <a:t>граждане</a:t>
            </a:r>
          </a:p>
          <a:p>
            <a:r>
              <a:rPr lang="ru-RU" dirty="0" smtClean="0">
                <a:latin typeface="Arial Narrow" panose="020B0606020202030204" pitchFamily="34" charset="0"/>
              </a:rPr>
              <a:t>* дети </a:t>
            </a:r>
            <a:r>
              <a:rPr lang="ru-RU" dirty="0">
                <a:latin typeface="Arial Narrow" panose="020B0606020202030204" pitchFamily="34" charset="0"/>
              </a:rPr>
              <a:t>военнослужащих и сотрудников федеральных органов исполнительной власти и федеральных государственных органов, в которых федеральным законом предусмотрена военная служба, сотрудников органов внутренних дел Российской Федерации, принимающих (принимавших) участие в специальной военной операции на территориях Донецкой Народной Республики, Луганской Народной Республики и Украины поступающие в пределах отдельной квоты</a:t>
            </a:r>
          </a:p>
          <a:p>
            <a:r>
              <a:rPr lang="ru-RU" dirty="0" smtClean="0">
                <a:latin typeface="Arial Narrow" panose="020B0606020202030204" pitchFamily="34" charset="0"/>
              </a:rPr>
              <a:t>* лица</a:t>
            </a:r>
            <a:r>
              <a:rPr lang="ru-RU" dirty="0">
                <a:latin typeface="Arial Narrow" panose="020B0606020202030204" pitchFamily="34" charset="0"/>
              </a:rPr>
              <a:t>, завершившие обучение в общеобразовательных организациях Белгородской области, включённые в перечень, утверждённый приказом </a:t>
            </a:r>
            <a:r>
              <a:rPr lang="ru-RU" dirty="0" err="1">
                <a:latin typeface="Arial Narrow" panose="020B0606020202030204" pitchFamily="34" charset="0"/>
              </a:rPr>
              <a:t>Минпросвещения</a:t>
            </a:r>
            <a:r>
              <a:rPr lang="ru-RU" dirty="0">
                <a:latin typeface="Arial Narrow" panose="020B0606020202030204" pitchFamily="34" charset="0"/>
              </a:rPr>
              <a:t> России от 7 апреля 2023 года № 245 имеют право ставать вступительные испытания в форме собеседования по ВСЕМ общеобразовательным предметам </a:t>
            </a:r>
          </a:p>
          <a:p>
            <a:r>
              <a:rPr lang="ru-RU" dirty="0" smtClean="0">
                <a:latin typeface="Arial Narrow" panose="020B0606020202030204" pitchFamily="34" charset="0"/>
              </a:rPr>
              <a:t>* лица </a:t>
            </a:r>
            <a:r>
              <a:rPr lang="ru-RU" dirty="0">
                <a:latin typeface="Arial Narrow" panose="020B0606020202030204" pitchFamily="34" charset="0"/>
              </a:rPr>
              <a:t>из новых субъектов Российской Федерации - Донецкой народной республики, Луганской народной республики, Запорожской области, Херсонской области</a:t>
            </a:r>
          </a:p>
          <a:p>
            <a:r>
              <a:rPr lang="ru-RU" dirty="0" smtClean="0">
                <a:latin typeface="Arial Narrow" panose="020B0606020202030204" pitchFamily="34" charset="0"/>
              </a:rPr>
              <a:t>* граждане </a:t>
            </a:r>
            <a:r>
              <a:rPr lang="ru-RU" dirty="0">
                <a:latin typeface="Arial Narrow" panose="020B0606020202030204" pitchFamily="34" charset="0"/>
              </a:rPr>
              <a:t>РФ, которые получили документ об образовании в иностранных образовательных организациях в год поступления в университет и т.д.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02" y="3489943"/>
            <a:ext cx="1511939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098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9072" y="-79653"/>
            <a:ext cx="9811512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2000" dirty="0" smtClean="0">
                <a:latin typeface="Arial Narrow" panose="020B0606020202030204" pitchFamily="34" charset="0"/>
              </a:rPr>
              <a:t>   ***</a:t>
            </a:r>
            <a:r>
              <a:rPr lang="ru-RU" sz="2000" dirty="0">
                <a:latin typeface="Arial Narrow" panose="020B0606020202030204" pitchFamily="34" charset="0"/>
              </a:rPr>
              <a:t>Принимаются на места в пределах отдельной квоты без проведения вступительных </a:t>
            </a:r>
            <a:r>
              <a:rPr lang="ru-RU" sz="2000" dirty="0" smtClean="0">
                <a:latin typeface="Arial Narrow" panose="020B0606020202030204" pitchFamily="34" charset="0"/>
              </a:rPr>
              <a:t>   испытаний </a:t>
            </a:r>
            <a:r>
              <a:rPr lang="ru-RU" sz="2000" dirty="0">
                <a:latin typeface="Arial Narrow" panose="020B0606020202030204" pitchFamily="34" charset="0"/>
              </a:rPr>
              <a:t>(за исключением дополнительных вступительных испытаний творческой и </a:t>
            </a:r>
            <a:r>
              <a:rPr lang="ru-RU" sz="2000" dirty="0" smtClean="0">
                <a:latin typeface="Arial Narrow" panose="020B0606020202030204" pitchFamily="34" charset="0"/>
              </a:rPr>
              <a:t>(</a:t>
            </a:r>
            <a:r>
              <a:rPr lang="ru-RU" sz="2000" dirty="0">
                <a:latin typeface="Arial Narrow" panose="020B0606020202030204" pitchFamily="34" charset="0"/>
              </a:rPr>
              <a:t>или) </a:t>
            </a:r>
            <a:r>
              <a:rPr lang="ru-RU" sz="2000" dirty="0" smtClean="0">
                <a:latin typeface="Arial Narrow" panose="020B0606020202030204" pitchFamily="34" charset="0"/>
              </a:rPr>
              <a:t> профессиональной </a:t>
            </a:r>
            <a:r>
              <a:rPr lang="ru-RU" sz="2000" dirty="0">
                <a:latin typeface="Arial Narrow" panose="020B0606020202030204" pitchFamily="34" charset="0"/>
              </a:rPr>
              <a:t>направленности):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	- </a:t>
            </a:r>
            <a:r>
              <a:rPr lang="ru-RU" sz="2000" dirty="0">
                <a:latin typeface="Arial Narrow" panose="020B0606020202030204" pitchFamily="34" charset="0"/>
              </a:rPr>
              <a:t>Герои Российской Федерации, лица, награжденные тремя орденами Мужества;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	- </a:t>
            </a:r>
            <a:r>
              <a:rPr lang="ru-RU" sz="2000" dirty="0">
                <a:latin typeface="Arial Narrow" panose="020B0606020202030204" pitchFamily="34" charset="0"/>
              </a:rPr>
              <a:t>дети лиц, указанных в пунктах 2-4 части 5.1 статьи 71 Федерального закона № 273-ФЗ, </a:t>
            </a:r>
            <a:r>
              <a:rPr lang="ru-RU" sz="2000" dirty="0" smtClean="0">
                <a:latin typeface="Arial Narrow" panose="020B0606020202030204" pitchFamily="34" charset="0"/>
              </a:rPr>
              <a:t>	дети </a:t>
            </a:r>
            <a:r>
              <a:rPr lang="ru-RU" sz="2000" dirty="0">
                <a:latin typeface="Arial Narrow" panose="020B0606020202030204" pitchFamily="34" charset="0"/>
              </a:rPr>
              <a:t>военнослужащих и сотрудников, указанных в пункте 6 части 5.1 статьи 71 </a:t>
            </a:r>
            <a:r>
              <a:rPr lang="ru-RU" sz="2000" dirty="0" smtClean="0">
                <a:latin typeface="Arial Narrow" panose="020B0606020202030204" pitchFamily="34" charset="0"/>
              </a:rPr>
              <a:t>	Федерального </a:t>
            </a:r>
            <a:r>
              <a:rPr lang="ru-RU" sz="2000" dirty="0">
                <a:latin typeface="Arial Narrow" panose="020B0606020202030204" pitchFamily="34" charset="0"/>
              </a:rPr>
              <a:t>закона № 273-ФЗ, если указанные лица, военнослужащие, сотрудники </a:t>
            </a:r>
            <a:r>
              <a:rPr lang="ru-RU" sz="2000" dirty="0" smtClean="0">
                <a:latin typeface="Arial Narrow" panose="020B0606020202030204" pitchFamily="34" charset="0"/>
              </a:rPr>
              <a:t>	погибли </a:t>
            </a:r>
            <a:r>
              <a:rPr lang="ru-RU" sz="2000" dirty="0">
                <a:latin typeface="Arial Narrow" panose="020B0606020202030204" pitchFamily="34" charset="0"/>
              </a:rPr>
              <a:t>или получили увечье (ранение, травму, контузию) либо заболевание при </a:t>
            </a:r>
            <a:r>
              <a:rPr lang="ru-RU" sz="2000" dirty="0" smtClean="0">
                <a:latin typeface="Arial Narrow" panose="020B0606020202030204" pitchFamily="34" charset="0"/>
              </a:rPr>
              <a:t>	исполнении </a:t>
            </a:r>
            <a:r>
              <a:rPr lang="ru-RU" sz="2000" dirty="0">
                <a:latin typeface="Arial Narrow" panose="020B0606020202030204" pitchFamily="34" charset="0"/>
              </a:rPr>
              <a:t>обязанностей военной службы (служебных обязанностей) в ходе </a:t>
            </a:r>
            <a:r>
              <a:rPr lang="ru-RU" sz="2000" dirty="0" smtClean="0">
                <a:latin typeface="Arial Narrow" panose="020B0606020202030204" pitchFamily="34" charset="0"/>
              </a:rPr>
              <a:t>	специальной </a:t>
            </a:r>
            <a:r>
              <a:rPr lang="ru-RU" sz="2000" dirty="0">
                <a:latin typeface="Arial Narrow" panose="020B0606020202030204" pitchFamily="34" charset="0"/>
              </a:rPr>
              <a:t>военной операции (боевых действий на территориях иностранных </a:t>
            </a:r>
            <a:r>
              <a:rPr lang="ru-RU" sz="2000" dirty="0" smtClean="0">
                <a:latin typeface="Arial Narrow" panose="020B0606020202030204" pitchFamily="34" charset="0"/>
              </a:rPr>
              <a:t>	тремя </a:t>
            </a:r>
            <a:r>
              <a:rPr lang="ru-RU" sz="2000" dirty="0">
                <a:latin typeface="Arial Narrow" panose="020B0606020202030204" pitchFamily="34" charset="0"/>
              </a:rPr>
              <a:t>орденами Мужества.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Информация для подготовки к вступительным испытаниям проводимым </a:t>
            </a:r>
            <a:r>
              <a:rPr lang="ru-RU" sz="2000" dirty="0" err="1" smtClean="0">
                <a:latin typeface="Arial Narrow" panose="020B0606020202030204" pitchFamily="34" charset="0"/>
              </a:rPr>
              <a:t>ПНИПУ</a:t>
            </a:r>
            <a:r>
              <a:rPr lang="ru-RU" sz="2000" dirty="0" smtClean="0">
                <a:latin typeface="Arial Narrow" panose="020B0606020202030204" pitchFamily="34" charset="0"/>
              </a:rPr>
              <a:t> самостоятельно</a:t>
            </a:r>
          </a:p>
          <a:p>
            <a:r>
              <a:rPr lang="en-US" sz="2000" dirty="0" smtClean="0">
                <a:latin typeface="Arial Narrow" panose="020B0606020202030204" pitchFamily="34" charset="0"/>
                <a:hlinkClick r:id="rId2"/>
              </a:rPr>
              <a:t>https://pstu.ru/enrollee/admission/preparation/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33" y="3014455"/>
            <a:ext cx="1511939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964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3976" y="-218152"/>
            <a:ext cx="932688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2800" dirty="0" smtClean="0">
                <a:latin typeface="Arial Narrow" panose="020B0606020202030204" pitchFamily="34" charset="0"/>
              </a:rPr>
              <a:t>ПЯТЫЙ </a:t>
            </a:r>
            <a:r>
              <a:rPr lang="ru-RU" sz="2800" dirty="0">
                <a:latin typeface="Arial Narrow" panose="020B0606020202030204" pitchFamily="34" charset="0"/>
              </a:rPr>
              <a:t>ШАГ</a:t>
            </a:r>
            <a:r>
              <a:rPr lang="ru-RU" sz="2000" dirty="0">
                <a:latin typeface="Arial Narrow" panose="020B0606020202030204" pitchFamily="34" charset="0"/>
              </a:rPr>
              <a:t>* – предоставить в приемную комиссию оригинал документа об образовании (лично/через </a:t>
            </a:r>
            <a:r>
              <a:rPr lang="ru-RU" sz="2000" dirty="0" err="1">
                <a:latin typeface="Arial Narrow" panose="020B0606020202030204" pitchFamily="34" charset="0"/>
              </a:rPr>
              <a:t>ЕПГУ</a:t>
            </a:r>
            <a:r>
              <a:rPr lang="ru-RU" sz="2000" dirty="0">
                <a:latin typeface="Arial Narrow" panose="020B0606020202030204" pitchFamily="34" charset="0"/>
              </a:rPr>
              <a:t>)</a:t>
            </a:r>
          </a:p>
          <a:p>
            <a:r>
              <a:rPr lang="ru-RU" sz="2000" dirty="0">
                <a:latin typeface="Arial Narrow" panose="020B0606020202030204" pitchFamily="34" charset="0"/>
              </a:rPr>
              <a:t>3 августа завершается прием оригиналов документов об образовании в основном этапе, </a:t>
            </a:r>
            <a:r>
              <a:rPr lang="ru-RU" sz="2000" dirty="0" smtClean="0">
                <a:latin typeface="Arial Narrow" panose="020B0606020202030204" pitchFamily="34" charset="0"/>
              </a:rPr>
              <a:t>      7 </a:t>
            </a:r>
            <a:r>
              <a:rPr lang="ru-RU" sz="2000" dirty="0">
                <a:latin typeface="Arial Narrow" panose="020B0606020202030204" pitchFamily="34" charset="0"/>
              </a:rPr>
              <a:t>августа основной этап зачисления и издание приказа о зачислении.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Прием оригинала документа об образовании (проставление отметки на </a:t>
            </a:r>
            <a:r>
              <a:rPr lang="ru-RU" sz="2000" dirty="0" err="1">
                <a:latin typeface="Arial Narrow" panose="020B0606020202030204" pitchFamily="34" charset="0"/>
              </a:rPr>
              <a:t>ЕПГУ</a:t>
            </a:r>
            <a:r>
              <a:rPr lang="ru-RU" sz="2000" dirty="0">
                <a:latin typeface="Arial Narrow" panose="020B0606020202030204" pitchFamily="34" charset="0"/>
              </a:rPr>
              <a:t>) завершается в 14-00 часов по пермскому времени.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Обратите внимание! 28 июля завершается прием оригиналов документов об образовании для зачисления абитуриентов на приоритетном этапе и 29 июля будет проходить зачисление (приоритетный этап-поступающие без вступительных испытаний, на места в рамках квот (особая, отдельная, целевая)).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После зачисления студенту необходимо предоставить в приемную комиссию факультета медицинскую справку, справку для допуска к занятиям по физической культуре, где должна быть указана группа здоровья, ИНН, 3 фотографии 3х4 на матовой бумаге.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974" y="3230863"/>
            <a:ext cx="1511939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184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122</TotalTime>
  <Words>986</Words>
  <Application>Microsoft Office PowerPoint</Application>
  <PresentationFormat>Широкоэкранный</PresentationFormat>
  <Paragraphs>100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Тема Office</vt:lpstr>
      <vt:lpstr>Министерство науки и высшего образования Российской Федерации  Федеральное государственное автономное  образовательное учреждение высшего образования «Пермский национальный исследовательский политехнический университет» (ПНИПУ)</vt:lpstr>
      <vt:lpstr>Вступительные испытания и минимальные баллы,  подтверждающие успешное прохождение вступительных испытаний  (в порядке приоритетности)            Форма обучения – очная. Срок обучения - 5,5 лет. </vt:lpstr>
      <vt:lpstr>Пять шагов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науки и высшего образования Российской Федерации  Федеральное государственное автономное  образовательное учреждение высшего образования «Пермский национальный исследовательский политехнический университет» (ПНИПУ)</dc:title>
  <dc:creator>nuss</dc:creator>
  <cp:lastModifiedBy>nuss</cp:lastModifiedBy>
  <cp:revision>15</cp:revision>
  <dcterms:created xsi:type="dcterms:W3CDTF">2024-03-06T09:17:33Z</dcterms:created>
  <dcterms:modified xsi:type="dcterms:W3CDTF">2024-03-20T07:23:09Z</dcterms:modified>
</cp:coreProperties>
</file>