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6" r:id="rId6"/>
    <p:sldId id="268" r:id="rId7"/>
    <p:sldId id="270" r:id="rId8"/>
    <p:sldId id="269" r:id="rId9"/>
    <p:sldId id="271" r:id="rId10"/>
    <p:sldId id="272" r:id="rId11"/>
    <p:sldId id="273" r:id="rId12"/>
    <p:sldId id="274" r:id="rId13"/>
    <p:sldId id="27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2775" y="1832159"/>
            <a:ext cx="8140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Особенности трудового законодательства </a:t>
            </a:r>
          </a:p>
          <a:p>
            <a:pPr algn="ctr"/>
            <a:r>
              <a:rPr lang="ru-RU" sz="3200" b="1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отношении несовершеннолетних </a:t>
            </a:r>
          </a:p>
          <a:p>
            <a:pPr algn="ctr"/>
            <a:r>
              <a:rPr lang="ru-RU" sz="3200" b="1" dirty="0" smtClean="0">
                <a:solidFill>
                  <a:srgbClr val="0033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граждан</a:t>
            </a:r>
          </a:p>
          <a:p>
            <a:pPr algn="ctr"/>
            <a:endParaRPr lang="ru-RU" sz="3200" b="1" dirty="0" smtClean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200" b="1" dirty="0">
              <a:solidFill>
                <a:srgbClr val="0033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апреля 2023 года</a:t>
            </a:r>
            <a:endParaRPr lang="ru-RU" sz="2000" b="1" dirty="0">
              <a:solidFill>
                <a:srgbClr val="0033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4759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казенное  учреждение  службы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занятости 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населения Свердловской области  </a:t>
            </a:r>
            <a:r>
              <a:rPr lang="ru-RU" sz="1200" dirty="0" smtClean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1200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Полевской центр занятости»</a:t>
            </a:r>
          </a:p>
        </p:txBody>
      </p:sp>
      <p:pic>
        <p:nvPicPr>
          <p:cNvPr id="5" name="Picture 2" descr="C:\Users\Марюшкина\Desktop\оформление\логотип\ДТЗН 2020 логотип\Брендбук\работа в росс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802" y="332657"/>
            <a:ext cx="282985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pbs.twimg.com/media/D_0eq2RXUAA7JM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" name="AutoShape 4" descr="https://pbs.twimg.com/media/D_0eq2RXUAA7JM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0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Часть 10 статьи 12.1  Федерального закона от 17.07.1999 № 178-ФЗ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rgbClr val="22272F"/>
                </a:solidFill>
              </a:rPr>
              <a:t> </a:t>
            </a:r>
            <a:r>
              <a:rPr lang="ru-RU" sz="1600" dirty="0" smtClean="0">
                <a:solidFill>
                  <a:srgbClr val="22272F"/>
                </a:solidFill>
              </a:rPr>
              <a:t>         Социальная </a:t>
            </a:r>
            <a:r>
              <a:rPr lang="ru-RU" sz="1600" dirty="0">
                <a:solidFill>
                  <a:srgbClr val="22272F"/>
                </a:solidFill>
              </a:rPr>
              <a:t>доплата к пенсии, предусмотренная настоящей статьей, не выплачивается в период выполнения работы и (или) иной деятельности, в период которой соответствующие граждане подлежат обязательному пенсионному страхованию в соответствии с </a:t>
            </a:r>
            <a:r>
              <a:rPr lang="ru-RU" sz="1600" dirty="0" smtClean="0">
                <a:solidFill>
                  <a:srgbClr val="22272F"/>
                </a:solidFill>
              </a:rPr>
              <a:t>Федеральным законом</a:t>
            </a:r>
            <a:r>
              <a:rPr lang="ru-RU" sz="1600" dirty="0">
                <a:solidFill>
                  <a:srgbClr val="22272F"/>
                </a:solidFill>
              </a:rPr>
              <a:t> "Об обязательном пенсионном страховании в Российской Федерации". </a:t>
            </a:r>
            <a:r>
              <a:rPr lang="ru-RU" sz="1600" b="1" u="sng" dirty="0">
                <a:solidFill>
                  <a:srgbClr val="22272F"/>
                </a:solidFill>
              </a:rPr>
              <a:t>Данное положение не применяется</a:t>
            </a:r>
            <a:r>
              <a:rPr lang="ru-RU" sz="1600" dirty="0">
                <a:solidFill>
                  <a:srgbClr val="22272F"/>
                </a:solidFill>
              </a:rPr>
              <a:t> к детям-инвалидам, инвалидам с детства, обучающимся по очной форме обучения по основным образовательным программам в организациях, осуществляющих образовательную деятельность, до окончания ими такого обучения, но не дольше чем до достижения ими возраста 23 лет, </a:t>
            </a:r>
            <a:r>
              <a:rPr lang="ru-RU" sz="1600" u="sng" dirty="0">
                <a:solidFill>
                  <a:srgbClr val="22272F"/>
                </a:solidFill>
              </a:rPr>
              <a:t>а также к детям, не достигшим возраста 18 лет, и детям, обучающимся по очной форме обучения по основным образовательным программам в организациях, осуществляющих образовательную деятельность, до окончания ими такого обучения, но не дольше чем до достижения ими возраста 23 лет, которым установлена страховая пенсия по случаю потери кормильца </a:t>
            </a:r>
            <a:r>
              <a:rPr lang="ru-RU" sz="1600" dirty="0">
                <a:solidFill>
                  <a:srgbClr val="22272F"/>
                </a:solidFill>
              </a:rPr>
              <a:t>в соответствии с </a:t>
            </a:r>
            <a:r>
              <a:rPr lang="ru-RU" sz="1600" dirty="0" smtClean="0">
                <a:solidFill>
                  <a:srgbClr val="22272F"/>
                </a:solidFill>
              </a:rPr>
              <a:t>Федеральным законом от </a:t>
            </a:r>
            <a:r>
              <a:rPr lang="ru-RU" sz="1600" dirty="0">
                <a:solidFill>
                  <a:srgbClr val="22272F"/>
                </a:solidFill>
              </a:rPr>
              <a:t>28 декабря 2013 года N 400-ФЗ "О страховых пенсиях" или пенсия по случаю потери кормильца в соответствии </a:t>
            </a:r>
            <a:r>
              <a:rPr lang="ru-RU" sz="1600" dirty="0" smtClean="0">
                <a:solidFill>
                  <a:srgbClr val="22272F"/>
                </a:solidFill>
              </a:rPr>
              <a:t>с Федеральным законом</a:t>
            </a:r>
            <a:r>
              <a:rPr lang="ru-RU" sz="1600" dirty="0">
                <a:solidFill>
                  <a:srgbClr val="22272F"/>
                </a:solidFill>
              </a:rPr>
              <a:t> от 15 декабря 2001 года N 166-ФЗ "О государственном пенсионном обеспечении в Российской Федерации" или </a:t>
            </a:r>
            <a:r>
              <a:rPr lang="ru-RU" sz="1600" dirty="0" smtClean="0">
                <a:solidFill>
                  <a:srgbClr val="22272F"/>
                </a:solidFill>
              </a:rPr>
              <a:t>Законом</a:t>
            </a:r>
            <a:r>
              <a:rPr lang="ru-RU" sz="1600" dirty="0">
                <a:solidFill>
                  <a:srgbClr val="22272F"/>
                </a:solidFill>
              </a:rPr>
              <a:t> </a:t>
            </a:r>
            <a:r>
              <a:rPr lang="ru-RU" sz="1600" dirty="0" smtClean="0">
                <a:solidFill>
                  <a:srgbClr val="22272F"/>
                </a:solidFill>
              </a:rPr>
              <a:t>РФ </a:t>
            </a:r>
            <a:r>
              <a:rPr lang="ru-RU" sz="1600" dirty="0">
                <a:solidFill>
                  <a:srgbClr val="22272F"/>
                </a:solidFill>
              </a:rPr>
              <a:t>от 12 февраля 1993 года N 4468-I "О пенсионном обеспечении лиц, проходивших военную службу, службу в органах внутренних дел, Государственной противопожарной службе, органах по контролю за оборотом наркотических средств и психотропных веществ, учреждениях и органах уголовно-исполнительной системы, войсках национальной гвардии Российской Федерации, органах принудительного исполнения Российской Федерации, и их семей", </a:t>
            </a:r>
            <a:r>
              <a:rPr lang="ru-RU" sz="1600" u="sng" dirty="0">
                <a:solidFill>
                  <a:srgbClr val="22272F"/>
                </a:solidFill>
              </a:rPr>
              <a:t>в отношении периодов их временного трудоустройства по направлению государственной службы занятости в свободное от учебы время и периодов участия в общественных работах по направлению государственной службы занятости.</a:t>
            </a:r>
            <a:endParaRPr lang="ru-RU" sz="1600" u="sng" dirty="0"/>
          </a:p>
        </p:txBody>
      </p:sp>
    </p:spTree>
    <p:extLst>
      <p:ext uri="{BB962C8B-B14F-4D97-AF65-F5344CB8AC3E}">
        <p14:creationId xmlns:p14="http://schemas.microsoft.com/office/powerpoint/2010/main" val="18889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Медицинский осмотр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Взять талон на прием к участковому врачу-педиатру либо фельдшеру (детская поликлиника) по месту жительства подростка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Врач заполняет медицинскую справку формы 086У на основании сведений из амбулаторной карты подростка («бегать по другим врачам» ребёнку не нужно).</a:t>
            </a:r>
          </a:p>
          <a:p>
            <a:pPr marL="0" indent="0" algn="ctr">
              <a:buNone/>
            </a:pPr>
            <a:r>
              <a:rPr lang="ru-RU" b="1" dirty="0" smtClean="0"/>
              <a:t>Обязательно! </a:t>
            </a:r>
          </a:p>
          <a:p>
            <a:pPr marL="0" indent="0" algn="ctr">
              <a:buNone/>
            </a:pPr>
            <a:r>
              <a:rPr lang="ru-RU" dirty="0" smtClean="0"/>
              <a:t>Наличие прививки от клещевого энцефалита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9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Обязательные пункты трудового договора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616624"/>
          </a:xfrm>
        </p:spPr>
        <p:txBody>
          <a:bodyPr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1800" b="1" dirty="0" smtClean="0">
                <a:ea typeface="Times New Roman"/>
              </a:rPr>
              <a:t>Общие </a:t>
            </a:r>
            <a:r>
              <a:rPr lang="ru-RU" sz="1800" b="1" dirty="0">
                <a:ea typeface="Times New Roman"/>
              </a:rPr>
              <a:t>положения</a:t>
            </a:r>
            <a:endParaRPr lang="ru-RU" sz="1800" dirty="0">
              <a:ea typeface="Times New Roman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ea typeface="Times New Roman"/>
              </a:rPr>
              <a:t>По  </a:t>
            </a:r>
            <a:r>
              <a:rPr lang="ru-RU" sz="1800" dirty="0">
                <a:ea typeface="Times New Roman"/>
              </a:rPr>
              <a:t>настоящему  трудовому  договору  Работодатель  предоставляет  Работнику работу по должности  </a:t>
            </a:r>
            <a:r>
              <a:rPr lang="ru-RU" sz="1800" b="1" u="sng" dirty="0">
                <a:ea typeface="Times New Roman"/>
              </a:rPr>
              <a:t>уборщик служебных помещений - 0,5 ставки</a:t>
            </a:r>
            <a:r>
              <a:rPr lang="ru-RU" sz="1800" b="1" dirty="0">
                <a:ea typeface="Times New Roman"/>
              </a:rPr>
              <a:t>, </a:t>
            </a:r>
            <a:r>
              <a:rPr lang="ru-RU" sz="1800" dirty="0">
                <a:ea typeface="Times New Roman"/>
              </a:rPr>
              <a:t>а Работник </a:t>
            </a:r>
            <a:r>
              <a:rPr lang="ru-RU" sz="1800" dirty="0" smtClean="0">
                <a:ea typeface="Times New Roman"/>
              </a:rPr>
              <a:t>обязуется </a:t>
            </a:r>
            <a:r>
              <a:rPr lang="ru-RU" sz="1800" dirty="0">
                <a:ea typeface="Times New Roman"/>
              </a:rPr>
              <a:t>лично выполнять работу в соответствии с условиями настоящего трудового договора</a:t>
            </a:r>
            <a:r>
              <a:rPr lang="ru-RU" sz="1800" dirty="0" smtClean="0">
                <a:ea typeface="Times New Roman"/>
              </a:rPr>
              <a:t>.</a:t>
            </a:r>
            <a:endParaRPr lang="ru-RU" sz="1800" dirty="0">
              <a:ea typeface="Times New Roman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ea typeface="Times New Roman"/>
              </a:rPr>
              <a:t>Работник </a:t>
            </a:r>
            <a:r>
              <a:rPr lang="ru-RU" sz="1800" dirty="0">
                <a:ea typeface="Times New Roman"/>
              </a:rPr>
              <a:t>принимается на работу в </a:t>
            </a:r>
            <a:r>
              <a:rPr lang="ru-RU" sz="1800" dirty="0" smtClean="0">
                <a:ea typeface="Times New Roman"/>
              </a:rPr>
              <a:t>….…, </a:t>
            </a:r>
            <a:r>
              <a:rPr lang="ru-RU" sz="1800" dirty="0">
                <a:ea typeface="Times New Roman"/>
              </a:rPr>
              <a:t>расположенное по адресу: ……….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ea typeface="Times New Roman"/>
              </a:rPr>
              <a:t>Место </a:t>
            </a:r>
            <a:r>
              <a:rPr lang="ru-RU" sz="1800" dirty="0">
                <a:ea typeface="Times New Roman"/>
              </a:rPr>
              <a:t>работы: ………………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ea typeface="Times New Roman"/>
              </a:rPr>
              <a:t>Основание </a:t>
            </a:r>
            <a:r>
              <a:rPr lang="ru-RU" sz="1800" dirty="0">
                <a:ea typeface="Times New Roman"/>
              </a:rPr>
              <a:t>приема на работу – договор с ГКУ Полевской ЦЗ № </a:t>
            </a:r>
            <a:r>
              <a:rPr lang="ru-RU" sz="1800" dirty="0" smtClean="0">
                <a:ea typeface="Times New Roman"/>
              </a:rPr>
              <a:t>…… </a:t>
            </a:r>
            <a:r>
              <a:rPr lang="ru-RU" sz="1800" dirty="0">
                <a:ea typeface="Times New Roman"/>
              </a:rPr>
              <a:t>от </a:t>
            </a:r>
            <a:r>
              <a:rPr lang="ru-RU" sz="1800" dirty="0" smtClean="0">
                <a:ea typeface="Times New Roman"/>
              </a:rPr>
              <a:t>……</a:t>
            </a:r>
            <a:endParaRPr lang="ru-RU" sz="1800" dirty="0">
              <a:ea typeface="Times New Roman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ea typeface="Times New Roman"/>
              </a:rPr>
              <a:t>Работа </a:t>
            </a:r>
            <a:r>
              <a:rPr lang="ru-RU" sz="1800" dirty="0">
                <a:ea typeface="Times New Roman"/>
              </a:rPr>
              <a:t>по настоящему договору является для Работника </a:t>
            </a:r>
            <a:r>
              <a:rPr lang="ru-RU" sz="1800" b="1" u="sng" dirty="0">
                <a:ea typeface="Times New Roman"/>
              </a:rPr>
              <a:t>основной.</a:t>
            </a:r>
            <a:endParaRPr lang="ru-RU" sz="1800" b="1" dirty="0">
              <a:ea typeface="Times New Roman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ea typeface="Times New Roman"/>
              </a:rPr>
              <a:t>Настоящий </a:t>
            </a:r>
            <a:r>
              <a:rPr lang="ru-RU" sz="1800" dirty="0">
                <a:ea typeface="Times New Roman"/>
              </a:rPr>
              <a:t>трудовой договор - </a:t>
            </a:r>
            <a:r>
              <a:rPr lang="ru-RU" sz="1800" b="1" u="sng" dirty="0">
                <a:ea typeface="Times New Roman"/>
              </a:rPr>
              <a:t>срочный.</a:t>
            </a:r>
            <a:endParaRPr lang="ru-RU" sz="1800" b="1" dirty="0">
              <a:ea typeface="Times New Roman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ea typeface="Times New Roman"/>
              </a:rPr>
              <a:t>Настоящий </a:t>
            </a:r>
            <a:r>
              <a:rPr lang="ru-RU" sz="1800" dirty="0">
                <a:ea typeface="Times New Roman"/>
              </a:rPr>
              <a:t>трудовой договор вступает в силу с « </a:t>
            </a:r>
            <a:r>
              <a:rPr lang="ru-RU" sz="1800" dirty="0" smtClean="0">
                <a:ea typeface="Times New Roman"/>
              </a:rPr>
              <a:t>__ » _______ 2023 </a:t>
            </a:r>
            <a:r>
              <a:rPr lang="ru-RU" sz="1800" dirty="0">
                <a:ea typeface="Times New Roman"/>
              </a:rPr>
              <a:t>г.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ea typeface="Times New Roman"/>
              </a:rPr>
              <a:t>Дата </a:t>
            </a:r>
            <a:r>
              <a:rPr lang="ru-RU" sz="1800" dirty="0">
                <a:ea typeface="Times New Roman"/>
              </a:rPr>
              <a:t>начала работы « </a:t>
            </a:r>
            <a:r>
              <a:rPr lang="ru-RU" sz="1800" dirty="0" smtClean="0">
                <a:ea typeface="Times New Roman"/>
              </a:rPr>
              <a:t>__ » _____  2023 </a:t>
            </a:r>
            <a:r>
              <a:rPr lang="ru-RU" sz="1800" dirty="0">
                <a:ea typeface="Times New Roman"/>
              </a:rPr>
              <a:t>г. Окончание работы </a:t>
            </a:r>
            <a:r>
              <a:rPr lang="ru-RU" sz="1800" dirty="0" smtClean="0">
                <a:ea typeface="Times New Roman"/>
              </a:rPr>
              <a:t>« __ » _____ </a:t>
            </a:r>
            <a:r>
              <a:rPr lang="ru-RU" sz="1800" dirty="0">
                <a:ea typeface="Times New Roman"/>
              </a:rPr>
              <a:t>2023 г.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ea typeface="Times New Roman"/>
              </a:rPr>
              <a:t>Работнику </a:t>
            </a:r>
            <a:r>
              <a:rPr lang="ru-RU" sz="1800" dirty="0">
                <a:ea typeface="Times New Roman"/>
              </a:rPr>
              <a:t>с целью проверки соответствия работника поручаемой работе испытательный срок </a:t>
            </a:r>
            <a:r>
              <a:rPr lang="ru-RU" sz="1800" b="1" u="sng" dirty="0">
                <a:ea typeface="Times New Roman"/>
              </a:rPr>
              <a:t>не устанавливается.</a:t>
            </a:r>
            <a:endParaRPr lang="ru-RU" sz="1800" b="1" dirty="0">
              <a:ea typeface="Times New Roman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ea typeface="Times New Roman"/>
              </a:rPr>
              <a:t>Работник </a:t>
            </a:r>
            <a:r>
              <a:rPr lang="ru-RU" sz="1800" dirty="0">
                <a:ea typeface="Times New Roman"/>
              </a:rPr>
              <a:t>принимается на работу после прохождения предварительного обязательного медицинского осмотра. Прохождение обязательного медицинского осмотра осуществляется за счет средств работодателя.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ea typeface="Times New Roman"/>
              </a:rPr>
              <a:t>Условия </a:t>
            </a:r>
            <a:r>
              <a:rPr lang="ru-RU" sz="1800" dirty="0">
                <a:ea typeface="Times New Roman"/>
              </a:rPr>
              <a:t>труда: </a:t>
            </a:r>
            <a:r>
              <a:rPr lang="ru-RU" sz="1800" b="1" u="sng" dirty="0">
                <a:ea typeface="Times New Roman"/>
              </a:rPr>
              <a:t>оптимальные / допустимые</a:t>
            </a:r>
            <a:endParaRPr lang="ru-RU" sz="1800" b="1" u="sng" dirty="0">
              <a:effectLst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14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Обязательные пункты трудового договора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1800" b="1" dirty="0" smtClean="0">
                <a:ea typeface="Times New Roman"/>
              </a:rPr>
              <a:t>Оплата труда</a:t>
            </a:r>
            <a:endParaRPr lang="ru-RU" sz="1800" dirty="0" smtClean="0">
              <a:ea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11810" algn="l"/>
              </a:tabLst>
            </a:pPr>
            <a:r>
              <a:rPr lang="ru-RU" sz="1800" dirty="0" smtClean="0">
                <a:ea typeface="Times New Roman"/>
              </a:rPr>
              <a:t>За выполнение трудовых обязанностей, предусмотренных настоящим трудовым договором, Работнику устанавливается заработная плата в размере </a:t>
            </a:r>
            <a:r>
              <a:rPr lang="ru-RU" sz="1800" b="1" u="sng" smtClean="0">
                <a:ea typeface="Times New Roman"/>
              </a:rPr>
              <a:t>9 </a:t>
            </a:r>
            <a:r>
              <a:rPr lang="ru-RU" sz="1800" b="1" u="sng" smtClean="0">
                <a:ea typeface="Times New Roman"/>
              </a:rPr>
              <a:t>339,50</a:t>
            </a:r>
            <a:r>
              <a:rPr lang="ru-RU" sz="1800" smtClean="0">
                <a:ea typeface="Times New Roman"/>
              </a:rPr>
              <a:t> </a:t>
            </a:r>
            <a:r>
              <a:rPr lang="ru-RU" sz="1800" dirty="0" smtClean="0">
                <a:ea typeface="Times New Roman"/>
              </a:rPr>
              <a:t>руб. из расчета 0,5 ставки, в том числе:</a:t>
            </a:r>
          </a:p>
          <a:p>
            <a:pPr marL="0" indent="0" algn="just">
              <a:spcAft>
                <a:spcPts val="0"/>
              </a:spcAft>
              <a:buNone/>
              <a:tabLst>
                <a:tab pos="4930775" algn="l"/>
              </a:tabLst>
            </a:pPr>
            <a:r>
              <a:rPr lang="ru-RU" sz="1800" dirty="0" smtClean="0">
                <a:ea typeface="Times New Roman"/>
              </a:rPr>
              <a:t>        - </a:t>
            </a:r>
            <a:r>
              <a:rPr lang="ru-RU" sz="1800" dirty="0">
                <a:ea typeface="Times New Roman"/>
              </a:rPr>
              <a:t>____________ руб. – оклад;</a:t>
            </a:r>
          </a:p>
          <a:p>
            <a:pPr marL="0" indent="0" algn="just">
              <a:spcAft>
                <a:spcPts val="0"/>
              </a:spcAft>
              <a:buNone/>
              <a:tabLst>
                <a:tab pos="4930775" algn="l"/>
              </a:tabLst>
            </a:pPr>
            <a:r>
              <a:rPr lang="ru-RU" sz="1800" dirty="0" smtClean="0">
                <a:ea typeface="Times New Roman"/>
              </a:rPr>
              <a:t>        - </a:t>
            </a:r>
            <a:r>
              <a:rPr lang="ru-RU" sz="1800" dirty="0">
                <a:ea typeface="Times New Roman"/>
              </a:rPr>
              <a:t>____________ руб. – выплаты компенсационного характера;</a:t>
            </a:r>
          </a:p>
          <a:p>
            <a:pPr marL="0" indent="0" algn="just">
              <a:spcAft>
                <a:spcPts val="0"/>
              </a:spcAft>
              <a:buNone/>
              <a:tabLst>
                <a:tab pos="4930775" algn="l"/>
              </a:tabLst>
            </a:pPr>
            <a:r>
              <a:rPr lang="ru-RU" sz="1800" dirty="0" smtClean="0">
                <a:ea typeface="Times New Roman"/>
              </a:rPr>
              <a:t>        - </a:t>
            </a:r>
            <a:r>
              <a:rPr lang="ru-RU" sz="1800" dirty="0">
                <a:ea typeface="Times New Roman"/>
              </a:rPr>
              <a:t>____________ руб. – районный коэффициент.</a:t>
            </a:r>
          </a:p>
          <a:p>
            <a:pPr marR="11430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11810" algn="l"/>
              </a:tabLst>
            </a:pPr>
            <a:r>
              <a:rPr lang="ru-RU" sz="1800" dirty="0" smtClean="0">
                <a:ea typeface="Times New Roman"/>
              </a:rPr>
              <a:t>Выплата </a:t>
            </a:r>
            <a:r>
              <a:rPr lang="ru-RU" sz="1800" dirty="0">
                <a:ea typeface="Times New Roman"/>
              </a:rPr>
              <a:t>заработной платы Работнику производится в сроки и порядке, которые установлены трудовым договором, коллективным договором и правилами внутреннего трудового распорядка, два раза в месяц 10 и 25 числа.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511810" algn="l"/>
              </a:tabLst>
            </a:pPr>
            <a:r>
              <a:rPr lang="ru-RU" sz="1800" dirty="0" smtClean="0">
                <a:ea typeface="Times New Roman"/>
              </a:rPr>
              <a:t>На </a:t>
            </a:r>
            <a:r>
              <a:rPr lang="ru-RU" sz="1800" dirty="0">
                <a:ea typeface="Times New Roman"/>
              </a:rPr>
              <a:t>Работника распространяются льготы, гарантии и компенсации, установленные законодательством Российской Федерации, нормативными правовыми актами субъектов Российской Федерации, коллективным договором и локальными нормативными актами</a:t>
            </a:r>
            <a:r>
              <a:rPr lang="ru-RU" sz="1800" dirty="0" smtClean="0">
                <a:ea typeface="Times New Roman"/>
              </a:rPr>
              <a:t>.</a:t>
            </a:r>
            <a:r>
              <a:rPr lang="ru-RU" sz="1800" dirty="0">
                <a:solidFill>
                  <a:srgbClr val="000000"/>
                </a:solidFill>
                <a:ea typeface="Times New Roman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0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Обязательные пункты трудового договора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47133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b="1" dirty="0" smtClean="0"/>
              <a:t>Рабочее </a:t>
            </a:r>
            <a:r>
              <a:rPr lang="ru-RU" b="1" dirty="0"/>
              <a:t>время и время отдыха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Работнику устанавливается пятидневная рабочая неделя с двумя выходными днями (суббота, воскресенье).</a:t>
            </a:r>
            <a:endParaRPr lang="ru-RU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Работнику устанавливается неполный рабочий день, продолжительность рабочей смены ___ часов. Продолжительность рабочей недели ___ часов.</a:t>
            </a:r>
            <a:endParaRPr lang="ru-RU" dirty="0"/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Работнику, заключившему трудовой договор на срок до двух месяцев, предоставляются оплачиваемые отпуска или выплачивается компенсация при увольнении из расчета два рабочих дня за месяц работы.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660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 отношении несовершеннолетних  лиц законодательством установлены особенности правового регулирования трудовых отношений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536504" cy="485313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ru-RU" sz="2500" dirty="0" smtClean="0"/>
              <a:t>Конституция РФ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sz="2500" dirty="0" smtClean="0"/>
              <a:t>Трудовой кодекс РФ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sz="2500" dirty="0" smtClean="0"/>
              <a:t>Указы Президента РФ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sz="2500" dirty="0" smtClean="0"/>
              <a:t>Постановления Правительства РФ и Свердловской области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sz="2500" dirty="0" smtClean="0"/>
              <a:t>Коллективный договор </a:t>
            </a:r>
          </a:p>
          <a:p>
            <a:pPr marL="0" indent="0" algn="ctr">
              <a:buNone/>
            </a:pPr>
            <a:endParaRPr lang="ru-RU" sz="2500" dirty="0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4"/>
            <a:ext cx="374441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668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Работодатель вправе заключить трудовой договор с несовершеннолетним гражданином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568952" cy="44644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с 14 лет до 18 лет при выполнении следующих  условий: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в свободное от учёбы время; </a:t>
            </a:r>
          </a:p>
          <a:p>
            <a:r>
              <a:rPr lang="ru-RU" sz="2800" dirty="0"/>
              <a:t>в</a:t>
            </a:r>
            <a:r>
              <a:rPr lang="ru-RU" sz="2800" dirty="0" smtClean="0"/>
              <a:t>о время каникул в период обучения в общеобразо-вательных  или средних профессиональных учебных заведениях;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лёгкий труд;</a:t>
            </a:r>
          </a:p>
          <a:p>
            <a:pPr>
              <a:lnSpc>
                <a:spcPct val="150000"/>
              </a:lnSpc>
            </a:pPr>
            <a:r>
              <a:rPr lang="ru-RU" sz="2800" dirty="0"/>
              <a:t>о</a:t>
            </a:r>
            <a:r>
              <a:rPr lang="ru-RU" sz="2800" dirty="0" smtClean="0"/>
              <a:t>тсутствие риска для жизни и здоровья.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3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Виды работ, где запрещено применение труда несовершеннолетних граждан (ст. 265 ТК РФ)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569371"/>
          </a:xfrm>
        </p:spPr>
        <p:txBody>
          <a:bodyPr/>
          <a:lstStyle/>
          <a:p>
            <a:r>
              <a:rPr lang="ru-RU" sz="2800" dirty="0" smtClean="0"/>
              <a:t>работа с вредными условиями труда *</a:t>
            </a:r>
          </a:p>
          <a:p>
            <a:r>
              <a:rPr lang="ru-RU" sz="2800" dirty="0" smtClean="0"/>
              <a:t>работа с опасными условиями труда *</a:t>
            </a:r>
          </a:p>
          <a:p>
            <a:r>
              <a:rPr lang="ru-RU" sz="2800" dirty="0" smtClean="0"/>
              <a:t>работа по совместительству (ст. 282 ТК РФ)</a:t>
            </a:r>
          </a:p>
          <a:p>
            <a:r>
              <a:rPr lang="ru-RU" sz="2800" dirty="0" smtClean="0"/>
              <a:t>работы, которые могут причинить вред здоровью и нравственному развитию ребёнка</a:t>
            </a:r>
          </a:p>
          <a:p>
            <a:r>
              <a:rPr lang="ru-RU" sz="2800" dirty="0" smtClean="0"/>
              <a:t>работа вахтовым методом (ст. 298 ТК РФ) </a:t>
            </a:r>
          </a:p>
          <a:p>
            <a:r>
              <a:rPr lang="ru-RU" sz="2800" dirty="0" smtClean="0"/>
              <a:t>работа, связанная с управлением и движением транспортных средств *</a:t>
            </a:r>
          </a:p>
          <a:p>
            <a:pPr marL="0" indent="0">
              <a:buNone/>
            </a:pPr>
            <a:r>
              <a:rPr lang="ru-RU" dirty="0"/>
              <a:t>*</a:t>
            </a:r>
            <a:r>
              <a:rPr lang="ru-RU" sz="2800" dirty="0" smtClean="0"/>
              <a:t>  </a:t>
            </a:r>
            <a:r>
              <a:rPr lang="ru-RU" sz="2400" dirty="0" smtClean="0"/>
              <a:t>постановление Правительства РФ от 25.02.2000 № 163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02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Из-за особого статуса несовершеннолетних законом предусмотрено максимальное количество гарантий при заключении трудового договора, которые смогут уберечь подростка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Отсутствие испытательного срока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Сокращенная продолжительность рабочей недели и рабочего дня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Запрет на труд ночью, в выходные и праздничные дни, сверхурочную работу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Ограничения наложения материальной ответственности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smtClean="0"/>
              <a:t>Работа за пределами допустимых нагрузок при подъёме и перемещении тяжестей вручную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75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Рабочее время подростка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4"/>
            <a:ext cx="1954560" cy="504055"/>
          </a:xfrm>
        </p:spPr>
        <p:txBody>
          <a:bodyPr>
            <a:normAutofit/>
          </a:bodyPr>
          <a:lstStyle/>
          <a:p>
            <a:r>
              <a:rPr lang="ru-RU" dirty="0" smtClean="0"/>
              <a:t>возраст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268760"/>
            <a:ext cx="1954560" cy="478539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14 лет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15 лет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16-17 лет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11761" y="836712"/>
            <a:ext cx="6275040" cy="43204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продолжительность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411761" y="1268760"/>
            <a:ext cx="6275040" cy="485740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Каникулы:</a:t>
            </a:r>
            <a:r>
              <a:rPr lang="ru-RU" dirty="0" smtClean="0"/>
              <a:t>  до 24 часов в неделю (до 4-х часов в день)</a:t>
            </a:r>
          </a:p>
          <a:p>
            <a:pPr marL="0" indent="0">
              <a:buNone/>
            </a:pPr>
            <a:r>
              <a:rPr lang="ru-RU" u="sng" dirty="0" smtClean="0"/>
              <a:t>Во время учёбы:</a:t>
            </a:r>
            <a:r>
              <a:rPr lang="ru-RU" dirty="0" smtClean="0"/>
              <a:t>  до 12 часов в неделю (до 2,5 часов в день)</a:t>
            </a:r>
          </a:p>
          <a:p>
            <a:pPr marL="0" indent="0">
              <a:buNone/>
            </a:pPr>
            <a:r>
              <a:rPr lang="ru-RU" u="sng" dirty="0" smtClean="0"/>
              <a:t>Каникулы:</a:t>
            </a:r>
            <a:r>
              <a:rPr lang="ru-RU" dirty="0" smtClean="0"/>
              <a:t>  до 24 часов в неделю (до 5 часов в день)</a:t>
            </a:r>
          </a:p>
          <a:p>
            <a:pPr marL="0" indent="0">
              <a:buNone/>
            </a:pPr>
            <a:r>
              <a:rPr lang="ru-RU" u="sng" dirty="0" smtClean="0"/>
              <a:t>Во время учёбы:</a:t>
            </a:r>
            <a:r>
              <a:rPr lang="ru-RU" dirty="0" smtClean="0"/>
              <a:t>  до 12 часов в неделю (до 2,5 часов в день)</a:t>
            </a:r>
          </a:p>
          <a:p>
            <a:pPr marL="0" indent="0">
              <a:buNone/>
            </a:pPr>
            <a:r>
              <a:rPr lang="ru-RU" u="sng" dirty="0" smtClean="0"/>
              <a:t>Каникулы:</a:t>
            </a:r>
            <a:r>
              <a:rPr lang="ru-RU" dirty="0" smtClean="0"/>
              <a:t> до 35 часов в неделю (до 7 часов в день)</a:t>
            </a:r>
          </a:p>
          <a:p>
            <a:pPr marL="0" indent="0">
              <a:buNone/>
            </a:pPr>
            <a:r>
              <a:rPr lang="ru-RU" u="sng" dirty="0" smtClean="0"/>
              <a:t>Во время учёбы:</a:t>
            </a:r>
            <a:r>
              <a:rPr lang="ru-RU" dirty="0" smtClean="0"/>
              <a:t>  до 17,5 часов в неделю (до 4-х часов в день)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0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Порядок заключения трудового договора с подростком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70912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Получить от подростка документы, обязательные при трудоустройстве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Проверить результаты пройденного медицинского осмотра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Ознакомить несовершеннолетнего работника с ЛНА                           </a:t>
            </a:r>
            <a:r>
              <a:rPr lang="ru-RU" sz="2000" dirty="0" smtClean="0"/>
              <a:t>(Правила внутреннего трудового распорядка, должностная инструкция, Положение об оплате труда и пр.)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Подписать трудовой договор с подростком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Издать и подписать приказ о приеме на работу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Провести инструктажи по ОТ (вводный и первичный на рабочем месте)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Подать сведения о трудоустройстве в Социальный фонд России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Внести запись в трудовую книжку (при её наличии у подростка)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91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Охрана труда несовершеннолетних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25735"/>
          </a:xfrm>
        </p:spPr>
        <p:txBody>
          <a:bodyPr/>
          <a:lstStyle/>
          <a:p>
            <a:pPr algn="ctr"/>
            <a:r>
              <a:rPr lang="ru-RU" dirty="0" smtClean="0"/>
              <a:t>ВАЖНО!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258816" cy="39512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Выдача средств индивидуальной защиты при выполнении поручаемой работы (перчатки, маска, халат и др.)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Первичные навыки работы с инвентарем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Соответствующий рабочий вид (удобная одежда и обувь, головной убор)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535113"/>
            <a:ext cx="3898776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03244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Оплата труда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ст. 271 ТК РФ:  </a:t>
            </a:r>
            <a:r>
              <a:rPr lang="ru-RU" dirty="0" smtClean="0"/>
              <a:t>Оплата труда несовершенно-летних работников, обучающихся и работающих в свободное от учёбы время, производится пропорционально отработанному времени или в зависимости от выработки. Работодатель может устанавливать этим работникам доплаты к заработной плате за счет собственных средств. </a:t>
            </a:r>
          </a:p>
          <a:p>
            <a:pPr marL="0" indent="0" algn="ctr">
              <a:buNone/>
            </a:pPr>
            <a:r>
              <a:rPr lang="ru-RU" b="1" u="sng" dirty="0" smtClean="0"/>
              <a:t>Важно:</a:t>
            </a:r>
            <a:r>
              <a:rPr lang="ru-RU" b="1" dirty="0" smtClean="0"/>
              <a:t> </a:t>
            </a:r>
            <a:r>
              <a:rPr lang="ru-RU" dirty="0" smtClean="0"/>
              <a:t>в часть 10 статьи 12.1 Федерального закона от 17.07.1999 № 178-ФЗ «О государствен-ной социальной помощи» внесены изменения с 27 апреля 2022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5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970</Words>
  <Application>Microsoft Office PowerPoint</Application>
  <PresentationFormat>Экран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В отношении несовершеннолетних  лиц законодательством установлены особенности правового регулирования трудовых отношений</vt:lpstr>
      <vt:lpstr>Работодатель вправе заключить трудовой договор с несовершеннолетним гражданином</vt:lpstr>
      <vt:lpstr>Виды работ, где запрещено применение труда несовершеннолетних граждан (ст. 265 ТК РФ)</vt:lpstr>
      <vt:lpstr>Из-за особого статуса несовершеннолетних законом предусмотрено максимальное количество гарантий при заключении трудового договора, которые смогут уберечь подростка</vt:lpstr>
      <vt:lpstr>Рабочее время подростка</vt:lpstr>
      <vt:lpstr>Порядок заключения трудового договора с подростком</vt:lpstr>
      <vt:lpstr>Охрана труда несовершеннолетних</vt:lpstr>
      <vt:lpstr>Оплата труда</vt:lpstr>
      <vt:lpstr>Часть 10 статьи 12.1  Федерального закона от 17.07.1999 № 178-ФЗ</vt:lpstr>
      <vt:lpstr>Медицинский осмотр</vt:lpstr>
      <vt:lpstr>Обязательные пункты трудового договора</vt:lpstr>
      <vt:lpstr>Обязательные пункты трудового договора</vt:lpstr>
      <vt:lpstr>Обязательные пункты трудового договора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 безопасности</dc:creator>
  <cp:lastModifiedBy>Солоха</cp:lastModifiedBy>
  <cp:revision>32</cp:revision>
  <dcterms:created xsi:type="dcterms:W3CDTF">2023-04-24T12:12:13Z</dcterms:created>
  <dcterms:modified xsi:type="dcterms:W3CDTF">2023-04-28T08:20:52Z</dcterms:modified>
</cp:coreProperties>
</file>