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6068" y="4534521"/>
            <a:ext cx="6912768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математики</a:t>
            </a:r>
          </a:p>
          <a:p>
            <a:r>
              <a:rPr lang="ru-RU" dirty="0" smtClean="0"/>
              <a:t> МБОУ </a:t>
            </a:r>
            <a:r>
              <a:rPr lang="en-US" dirty="0" smtClean="0"/>
              <a:t>“</a:t>
            </a:r>
            <a:r>
              <a:rPr lang="ru-RU" dirty="0" smtClean="0"/>
              <a:t>Гимназия «Юридическая» г</a:t>
            </a:r>
            <a:r>
              <a:rPr lang="en-US" dirty="0" smtClean="0"/>
              <a:t>.</a:t>
            </a:r>
            <a:r>
              <a:rPr lang="ru-RU" dirty="0" smtClean="0"/>
              <a:t>Волгодонска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6624736" cy="1872208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Дидактические игры на уроках математики в 5 классе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1398" y="5373216"/>
            <a:ext cx="4594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Горина </a:t>
            </a:r>
            <a:r>
              <a:rPr lang="ru-RU" sz="2400" dirty="0" err="1" smtClean="0"/>
              <a:t>Радмила</a:t>
            </a:r>
            <a:r>
              <a:rPr lang="ru-RU" sz="2400" dirty="0" smtClean="0"/>
              <a:t> </a:t>
            </a:r>
            <a:r>
              <a:rPr lang="ru-RU" sz="2400" dirty="0" err="1" smtClean="0"/>
              <a:t>Руфатовна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124299" y="634067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74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512511" cy="1143000"/>
          </a:xfrm>
        </p:spPr>
        <p:txBody>
          <a:bodyPr/>
          <a:lstStyle/>
          <a:p>
            <a:r>
              <a:rPr lang="ru-RU" dirty="0" smtClean="0"/>
              <a:t>Игра «Ремонт»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700808"/>
            <a:ext cx="6400800" cy="34747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Сколько рулонов обоев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Сколько банок краски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Сколько метров плинтуса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Сколько заплатить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354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6840760" cy="134076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Игра в парах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51201"/>
              </p:ext>
            </p:extLst>
          </p:nvPr>
        </p:nvGraphicFramePr>
        <p:xfrm>
          <a:off x="1475656" y="1340768"/>
          <a:ext cx="6264695" cy="475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939"/>
                <a:gridCol w="1252939"/>
                <a:gridCol w="1252939"/>
                <a:gridCol w="1252939"/>
                <a:gridCol w="1252939"/>
              </a:tblGrid>
              <a:tr h="950506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Ч</a:t>
                      </a:r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</a:t>
                      </a:r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</a:t>
                      </a:r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а</a:t>
                      </a:r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5050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</a:t>
                      </a:r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*</a:t>
                      </a:r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5050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</a:t>
                      </a:r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*</a:t>
                      </a:r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5050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*</a:t>
                      </a:r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5050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а</a:t>
                      </a:r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*</a:t>
                      </a:r>
                      <a:endParaRPr lang="ru-RU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522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119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Игра «лестница» </a:t>
            </a:r>
            <a:endParaRPr lang="ru-RU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flipV="1">
            <a:off x="1187624" y="3645024"/>
            <a:ext cx="1368152" cy="108012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оединительная линия уступом 6"/>
          <p:cNvCxnSpPr/>
          <p:nvPr/>
        </p:nvCxnSpPr>
        <p:spPr>
          <a:xfrm rot="5400000" flipH="1" flipV="1">
            <a:off x="2483768" y="2780928"/>
            <a:ext cx="936104" cy="79208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 flipV="1">
            <a:off x="3347864" y="2276872"/>
            <a:ext cx="1008112" cy="43204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>
            <a:off x="4355976" y="2276872"/>
            <a:ext cx="1224136" cy="43204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/>
          <p:nvPr/>
        </p:nvCxnSpPr>
        <p:spPr>
          <a:xfrm rot="16200000" flipV="1">
            <a:off x="-1512676" y="-423428"/>
            <a:ext cx="1296144" cy="93610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/>
          <p:nvPr/>
        </p:nvCxnSpPr>
        <p:spPr>
          <a:xfrm rot="16200000" flipH="1">
            <a:off x="5472100" y="2816932"/>
            <a:ext cx="1224136" cy="1008112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>
            <a:off x="6588224" y="3933056"/>
            <a:ext cx="1512168" cy="9361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4361625" y="1700808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ый треугольник 29"/>
          <p:cNvSpPr/>
          <p:nvPr/>
        </p:nvSpPr>
        <p:spPr>
          <a:xfrm>
            <a:off x="4355976" y="1700808"/>
            <a:ext cx="612068" cy="288032"/>
          </a:xfrm>
          <a:prstGeom prst="rt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033552" y="3986480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ример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699792" y="3291917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Пример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493557" y="2807640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Пример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087125" y="4161656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Пример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517722" y="3492808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Пример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566350" y="2875002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Пример</a:t>
            </a:r>
          </a:p>
        </p:txBody>
      </p:sp>
    </p:spTree>
    <p:extLst>
      <p:ext uri="{BB962C8B-B14F-4D97-AF65-F5344CB8AC3E}">
        <p14:creationId xmlns:p14="http://schemas.microsoft.com/office/powerpoint/2010/main" val="3470864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6400800" cy="93610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При организации игр необходимо продумывать вопросы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6188" y="1844824"/>
            <a:ext cx="66247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Цель игры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Количество играющих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Материалы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Время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Участие всех школьников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Наблюдение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Выводы и поощрения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92366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1124744"/>
            <a:ext cx="6512511" cy="1143000"/>
          </a:xfrm>
        </p:spPr>
        <p:txBody>
          <a:bodyPr/>
          <a:lstStyle/>
          <a:p>
            <a:r>
              <a:rPr lang="ru-RU" dirty="0" smtClean="0"/>
              <a:t>«Ребенок не сосуд, который нужно заполнить, а факел, который нужно зажечь»</a:t>
            </a:r>
            <a:br>
              <a:rPr lang="ru-RU" dirty="0" smtClean="0"/>
            </a:br>
            <a:r>
              <a:rPr lang="ru-RU" dirty="0" smtClean="0"/>
              <a:t>(Франсуа Рабле)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41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Дидактическая </a:t>
            </a:r>
            <a:r>
              <a:rPr lang="ru-RU" dirty="0" smtClean="0"/>
              <a:t>игра-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556792"/>
            <a:ext cx="6552728" cy="33123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/>
              <a:t> </a:t>
            </a:r>
            <a:r>
              <a:rPr lang="ru-RU" sz="3200" dirty="0" smtClean="0"/>
              <a:t>как </a:t>
            </a:r>
            <a:r>
              <a:rPr lang="ru-RU" sz="3200" dirty="0"/>
              <a:t>средство обучения и воспитания</a:t>
            </a:r>
            <a:r>
              <a:rPr lang="en-US" sz="3200" dirty="0"/>
              <a:t>.</a:t>
            </a:r>
            <a:endParaRPr lang="en-US" sz="3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/>
              <a:t> </a:t>
            </a:r>
            <a:r>
              <a:rPr lang="ru-RU" sz="3200" dirty="0" smtClean="0"/>
              <a:t>эффективное </a:t>
            </a:r>
            <a:r>
              <a:rPr lang="ru-RU" sz="3200" dirty="0"/>
              <a:t>средство активизации учебной деятельности школьников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4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620688"/>
            <a:ext cx="7056784" cy="42484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/>
              <a:t>В процессе игры у детей вырабатывается привычка сосредоточиться</a:t>
            </a:r>
            <a:r>
              <a:rPr lang="en-US" sz="3200" dirty="0" smtClean="0"/>
              <a:t>,</a:t>
            </a:r>
            <a:r>
              <a:rPr lang="ru-RU" sz="3200" dirty="0" smtClean="0"/>
              <a:t> мыслить самостоятельно</a:t>
            </a:r>
            <a:r>
              <a:rPr lang="en-US" sz="3200" dirty="0" smtClean="0"/>
              <a:t>,</a:t>
            </a:r>
            <a:r>
              <a:rPr lang="ru-RU" sz="3200" dirty="0" smtClean="0"/>
              <a:t> развивается внимание</a:t>
            </a:r>
            <a:r>
              <a:rPr lang="en-US" sz="3200" dirty="0" smtClean="0"/>
              <a:t>,</a:t>
            </a:r>
            <a:r>
              <a:rPr lang="ru-RU" sz="3200" dirty="0" smtClean="0"/>
              <a:t> стремление к знаниям</a:t>
            </a:r>
            <a:r>
              <a:rPr lang="en-US" sz="3200" dirty="0" smtClean="0"/>
              <a:t>.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501008"/>
            <a:ext cx="847379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Игровые формы на уроке целесообразно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применять при проверке результатов 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обучения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выработке навыков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endParaRPr lang="ru-RU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rgbClr val="C00000"/>
              </a:buClr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формировании умений 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Типы дидактических игр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2304256" cy="1152128"/>
          </a:xfrm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ru-RU" sz="3200" dirty="0" smtClean="0"/>
              <a:t>«ЛОТО»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351104"/>
              </p:ext>
            </p:extLst>
          </p:nvPr>
        </p:nvGraphicFramePr>
        <p:xfrm>
          <a:off x="1187624" y="3140968"/>
          <a:ext cx="7128792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  <a:gridCol w="2376264"/>
              </a:tblGrid>
              <a:tr h="1408391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7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24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36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32791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r>
                        <a:rPr lang="en-US" sz="4000" dirty="0" smtClean="0">
                          <a:solidFill>
                            <a:schemeClr val="bg1"/>
                          </a:solidFill>
                        </a:rPr>
                        <a:t>,4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87824" y="1916832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Большая карта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650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66727"/>
            <a:ext cx="712879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/>
              <a:t>Карточки</a:t>
            </a:r>
            <a:endParaRPr lang="ru-RU" sz="6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412776"/>
            <a:ext cx="2088232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0,5 - 3,4 : 2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1412776"/>
            <a:ext cx="2088232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0,8 * 5,6 * 5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52120" y="1412776"/>
            <a:ext cx="2088232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Карточка 3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3098126"/>
            <a:ext cx="2088232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 * 1,75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3098126"/>
            <a:ext cx="2088232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7,86x - 2,86</a:t>
            </a:r>
          </a:p>
          <a:p>
            <a:pPr algn="ctr"/>
            <a:r>
              <a:rPr lang="ru-RU" dirty="0" smtClean="0"/>
              <a:t>Если </a:t>
            </a:r>
            <a:r>
              <a:rPr lang="en-US" dirty="0" smtClean="0"/>
              <a:t>x</a:t>
            </a:r>
            <a:r>
              <a:rPr lang="ru-RU" dirty="0" smtClean="0"/>
              <a:t>=0</a:t>
            </a:r>
            <a:r>
              <a:rPr lang="en-US" dirty="0" smtClean="0"/>
              <a:t>,4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52120" y="3098126"/>
            <a:ext cx="2088232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Карточка 6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552" y="4869160"/>
            <a:ext cx="2088232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Карточка 7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1840" y="4904331"/>
            <a:ext cx="2088232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Карточка 8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52120" y="4904331"/>
            <a:ext cx="2088232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Карточка </a:t>
            </a:r>
            <a:r>
              <a:rPr lang="ru-RU" dirty="0" smtClean="0"/>
              <a:t>9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6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6696744" cy="1340768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/>
              <a:t>«Шифр»</a:t>
            </a:r>
            <a:endParaRPr lang="ru-RU" sz="6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078390"/>
              </p:ext>
            </p:extLst>
          </p:nvPr>
        </p:nvGraphicFramePr>
        <p:xfrm>
          <a:off x="251518" y="1268760"/>
          <a:ext cx="8496943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849"/>
                <a:gridCol w="1213849"/>
                <a:gridCol w="1213849"/>
                <a:gridCol w="1213849"/>
                <a:gridCol w="1213849"/>
                <a:gridCol w="1213849"/>
                <a:gridCol w="1213849"/>
              </a:tblGrid>
              <a:tr h="10801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0267" y="3555013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 Решить  примеры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50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13395" y="4216732"/>
            <a:ext cx="3816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 smtClean="0"/>
              <a:t> </a:t>
            </a:r>
            <a:r>
              <a:rPr lang="ru-RU" sz="2400" dirty="0" smtClean="0"/>
              <a:t>Записать ответы в таблицу в порядке возрастания 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5257727"/>
            <a:ext cx="3498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200" dirty="0" smtClean="0">
                <a:solidFill>
                  <a:srgbClr val="FF0000"/>
                </a:solidFill>
              </a:rPr>
              <a:t>3</a:t>
            </a:r>
            <a:r>
              <a:rPr lang="ru-RU" dirty="0" smtClean="0"/>
              <a:t> </a:t>
            </a:r>
            <a:r>
              <a:rPr lang="ru-RU" sz="2400" dirty="0" smtClean="0"/>
              <a:t>Расшифровать</a:t>
            </a:r>
          </a:p>
          <a:p>
            <a:pPr algn="just"/>
            <a:r>
              <a:rPr lang="ru-RU" sz="2400" dirty="0" smtClean="0"/>
              <a:t> фамилию математика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630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696744" cy="115212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‘’</a:t>
            </a:r>
            <a:r>
              <a:rPr lang="ru-RU" dirty="0" smtClean="0"/>
              <a:t>По цепочке</a:t>
            </a:r>
            <a:r>
              <a:rPr lang="en-US" dirty="0" smtClean="0"/>
              <a:t>’’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61481" y="1556792"/>
            <a:ext cx="1327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Уравнение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1556792"/>
            <a:ext cx="1327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Уравнение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32038" y="1556792"/>
            <a:ext cx="1327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Уравнение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957759" y="1556792"/>
            <a:ext cx="1327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Уравнение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87703" y="3429000"/>
            <a:ext cx="1327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Уравнение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59831" y="3429000"/>
            <a:ext cx="1327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Уравнение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956299" y="3435927"/>
            <a:ext cx="1327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Уравнение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957759" y="3429000"/>
            <a:ext cx="1327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Уравнение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051720" y="5229200"/>
            <a:ext cx="1327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Уравнение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95841" y="5229200"/>
            <a:ext cx="1327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Уравнение</a:t>
            </a:r>
          </a:p>
        </p:txBody>
      </p:sp>
    </p:spTree>
    <p:extLst>
      <p:ext uri="{BB962C8B-B14F-4D97-AF65-F5344CB8AC3E}">
        <p14:creationId xmlns:p14="http://schemas.microsoft.com/office/powerpoint/2010/main" val="3186932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94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Умение работать в команде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348880"/>
            <a:ext cx="1944216" cy="1008112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просто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2348880"/>
            <a:ext cx="1944216" cy="100811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2348880"/>
            <a:ext cx="1944216" cy="1008112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сложно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3861048"/>
            <a:ext cx="1944216" cy="1008112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3861048"/>
            <a:ext cx="1944216" cy="1008112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3861048"/>
            <a:ext cx="1944216" cy="100811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5229200"/>
            <a:ext cx="1944216" cy="1008112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5229200"/>
            <a:ext cx="1944216" cy="100811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084168" y="5229200"/>
            <a:ext cx="1944216" cy="1008112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597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«Станции»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Тема игры</a:t>
            </a:r>
            <a:r>
              <a:rPr lang="en-US" dirty="0"/>
              <a:t> </a:t>
            </a:r>
            <a:r>
              <a:rPr lang="ru-RU" dirty="0" smtClean="0"/>
              <a:t>«Площади и объемы»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708920"/>
            <a:ext cx="6400800" cy="3474720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§"/>
            </a:pPr>
            <a:r>
              <a:rPr lang="ru-RU" dirty="0" smtClean="0"/>
              <a:t>Стация «Формулы»</a:t>
            </a:r>
            <a:endParaRPr lang="en-US" dirty="0" smtClean="0"/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Станция «Единицы</a:t>
            </a:r>
            <a:r>
              <a:rPr lang="en-US" dirty="0" smtClean="0"/>
              <a:t>, </a:t>
            </a:r>
            <a:r>
              <a:rPr lang="ru-RU" dirty="0" smtClean="0"/>
              <a:t>измерения» </a:t>
            </a:r>
            <a:endParaRPr lang="en-US" dirty="0" smtClean="0"/>
          </a:p>
          <a:p>
            <a:pPr algn="ctr">
              <a:buFont typeface="Wingdings" panose="05000000000000000000" pitchFamily="2" charset="2"/>
              <a:buChar char="§"/>
            </a:pPr>
            <a:r>
              <a:rPr lang="ru-RU" dirty="0" smtClean="0"/>
              <a:t>станция «Площади»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станция «объемы»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78680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216</TotalTime>
  <Words>263</Words>
  <Application>Microsoft Office PowerPoint</Application>
  <PresentationFormat>Экран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Дидактические игры на уроках математики в 5 классе </vt:lpstr>
      <vt:lpstr>Дидактическая игра-</vt:lpstr>
      <vt:lpstr>Презентация PowerPoint</vt:lpstr>
      <vt:lpstr>Типы дидактических игр:</vt:lpstr>
      <vt:lpstr>Карточки</vt:lpstr>
      <vt:lpstr>«Шифр»</vt:lpstr>
      <vt:lpstr>‘’По цепочке’’</vt:lpstr>
      <vt:lpstr>Умение работать в команде </vt:lpstr>
      <vt:lpstr>«Станции» Тема игры «Площади и объемы» </vt:lpstr>
      <vt:lpstr>Игра «Ремонт» </vt:lpstr>
      <vt:lpstr>Игра в парах</vt:lpstr>
      <vt:lpstr>Игра «лестница» </vt:lpstr>
      <vt:lpstr>Презентация PowerPoint</vt:lpstr>
      <vt:lpstr>«Ребенок не сосуд, который нужно заполнить, а факел, который нужно зажечь» (Франсуа Рабле)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Дидактические игры</dc:title>
  <dc:creator>группа12</dc:creator>
  <cp:lastModifiedBy>группа12</cp:lastModifiedBy>
  <cp:revision>22</cp:revision>
  <dcterms:created xsi:type="dcterms:W3CDTF">2022-12-05T06:02:25Z</dcterms:created>
  <dcterms:modified xsi:type="dcterms:W3CDTF">2022-12-05T10:57:55Z</dcterms:modified>
</cp:coreProperties>
</file>