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764" r:id="rId1"/>
  </p:sldMasterIdLst>
  <p:notesMasterIdLst>
    <p:notesMasterId r:id="rId28"/>
  </p:notesMasterIdLst>
  <p:handoutMasterIdLst>
    <p:handoutMasterId r:id="rId29"/>
  </p:handoutMasterIdLst>
  <p:sldIdLst>
    <p:sldId id="5462" r:id="rId2"/>
    <p:sldId id="5923" r:id="rId3"/>
    <p:sldId id="5946" r:id="rId4"/>
    <p:sldId id="5924" r:id="rId5"/>
    <p:sldId id="5942" r:id="rId6"/>
    <p:sldId id="5925" r:id="rId7"/>
    <p:sldId id="5949" r:id="rId8"/>
    <p:sldId id="5926" r:id="rId9"/>
    <p:sldId id="5938" r:id="rId10"/>
    <p:sldId id="5927" r:id="rId11"/>
    <p:sldId id="5944" r:id="rId12"/>
    <p:sldId id="5948" r:id="rId13"/>
    <p:sldId id="5928" r:id="rId14"/>
    <p:sldId id="5950" r:id="rId15"/>
    <p:sldId id="5943" r:id="rId16"/>
    <p:sldId id="5929" r:id="rId17"/>
    <p:sldId id="5939" r:id="rId18"/>
    <p:sldId id="5930" r:id="rId19"/>
    <p:sldId id="5937" r:id="rId20"/>
    <p:sldId id="5931" r:id="rId21"/>
    <p:sldId id="5941" r:id="rId22"/>
    <p:sldId id="5932" r:id="rId23"/>
    <p:sldId id="5935" r:id="rId24"/>
    <p:sldId id="5947" r:id="rId25"/>
    <p:sldId id="5945" r:id="rId26"/>
    <p:sldId id="5933" r:id="rId27"/>
  </p:sldIdLst>
  <p:sldSz cx="12858750" cy="72326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4050">
          <p15:clr>
            <a:srgbClr val="A4A3A4"/>
          </p15:clr>
        </p15:guide>
        <p15:guide id="3" pos="557">
          <p15:clr>
            <a:srgbClr val="A4A3A4"/>
          </p15:clr>
        </p15:guide>
        <p15:guide id="4" orient="horz" pos="4183">
          <p15:clr>
            <a:srgbClr val="A4A3A4"/>
          </p15:clr>
        </p15:guide>
        <p15:guide id="5" pos="7497">
          <p15:clr>
            <a:srgbClr val="A4A3A4"/>
          </p15:clr>
        </p15:guide>
        <p15:guide id="6" pos="690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8146"/>
    <a:srgbClr val="FF9900"/>
    <a:srgbClr val="2775A6"/>
    <a:srgbClr val="F9A200"/>
    <a:srgbClr val="FABD00"/>
    <a:srgbClr val="40C4F1"/>
    <a:srgbClr val="CA0022"/>
    <a:srgbClr val="FFFFFF"/>
    <a:srgbClr val="135145"/>
    <a:srgbClr val="FFA6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483" autoAdjust="0"/>
    <p:restoredTop sz="95394" autoAdjust="0"/>
  </p:normalViewPr>
  <p:slideViewPr>
    <p:cSldViewPr>
      <p:cViewPr>
        <p:scale>
          <a:sx n="94" d="100"/>
          <a:sy n="94" d="100"/>
        </p:scale>
        <p:origin x="-240" y="174"/>
      </p:cViewPr>
      <p:guideLst>
        <p:guide orient="horz" pos="328"/>
        <p:guide orient="horz" pos="4183"/>
        <p:guide pos="4050"/>
        <p:guide pos="557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3209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283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Результаты обследования</a:t>
            </a:r>
          </a:p>
          <a:p>
            <a:pPr>
              <a:defRPr sz="2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 МБОО «Гимназия № 1 </a:t>
            </a:r>
            <a:endParaRPr lang="ru-RU" dirty="0" smtClean="0"/>
          </a:p>
          <a:p>
            <a:pPr>
              <a:defRPr sz="22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000" cap="none" dirty="0" smtClean="0"/>
              <a:t>а</a:t>
            </a:r>
            <a:r>
              <a:rPr lang="ru-RU" dirty="0" smtClean="0"/>
              <a:t>. </a:t>
            </a:r>
            <a:r>
              <a:rPr lang="ru-RU" dirty="0" err="1"/>
              <a:t>Псыж</a:t>
            </a:r>
            <a:r>
              <a:rPr lang="ru-RU" dirty="0"/>
              <a:t>»</a:t>
            </a:r>
          </a:p>
        </c:rich>
      </c:tx>
      <c:layout>
        <c:manualLayout>
          <c:xMode val="edge"/>
          <c:yMode val="edge"/>
          <c:x val="8.5203941737928321E-2"/>
          <c:y val="3.9691089708848666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8.8191503866070151E-2"/>
          <c:y val="0.2157340332985998"/>
          <c:w val="0.86043616983976723"/>
          <c:h val="0.4300338002807788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1- базовый уровень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Лист1!$A$2:$A$11</c:f>
              <c:strCache>
                <c:ptCount val="8"/>
                <c:pt idx="0">
                  <c:v>Знание</c:v>
                </c:pt>
                <c:pt idx="1">
                  <c:v>Воспитание</c:v>
                </c:pt>
                <c:pt idx="2">
                  <c:v>Профориентация</c:v>
                </c:pt>
                <c:pt idx="3">
                  <c:v>Творчество</c:v>
                </c:pt>
                <c:pt idx="4">
                  <c:v>Здоровье</c:v>
                </c:pt>
                <c:pt idx="5">
                  <c:v>Школьный климат</c:v>
                </c:pt>
                <c:pt idx="6">
                  <c:v>Учитель. Школьная среда</c:v>
                </c:pt>
                <c:pt idx="7">
                  <c:v>Образовательная среда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  <c:pt idx="4">
                  <c:v>2</c:v>
                </c:pt>
                <c:pt idx="5">
                  <c:v>1</c:v>
                </c:pt>
                <c:pt idx="6">
                  <c:v>2</c:v>
                </c:pt>
                <c:pt idx="7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2EA-4197-848D-BCCAB782FE9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64"/>
        <c:overlap val="-22"/>
        <c:axId val="29346048"/>
        <c:axId val="31065984"/>
      </c:barChart>
      <c:catAx>
        <c:axId val="29346048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ПОКАЗАТЕЛИ</a:t>
                </a:r>
              </a:p>
            </c:rich>
          </c:tx>
          <c:layout>
            <c:manualLayout>
              <c:xMode val="edge"/>
              <c:yMode val="edge"/>
              <c:x val="0.1232569480135714"/>
              <c:y val="0.94477811414324853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1065984"/>
        <c:crosses val="autoZero"/>
        <c:auto val="1"/>
        <c:lblAlgn val="ctr"/>
        <c:lblOffset val="100"/>
        <c:noMultiLvlLbl val="0"/>
      </c:catAx>
      <c:valAx>
        <c:axId val="31065984"/>
        <c:scaling>
          <c:orientation val="minMax"/>
          <c:max val="4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/>
                  <a:t>УРОВЕНЬ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934604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22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2023/6/30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103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4B7FA29-E3F8-4667-8A96-8EB7A1B77917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92994" y="0"/>
            <a:ext cx="10608469" cy="3214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1562" y="3375236"/>
            <a:ext cx="10608469" cy="1607256"/>
          </a:xfrm>
        </p:spPr>
        <p:txBody>
          <a:bodyPr>
            <a:noAutofit/>
          </a:bodyPr>
          <a:lstStyle>
            <a:lvl1pPr>
              <a:defRPr sz="10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1562" y="4982492"/>
            <a:ext cx="9644063" cy="1044716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3500">
                <a:solidFill>
                  <a:schemeClr val="tx2"/>
                </a:solidFill>
              </a:defRPr>
            </a:lvl1pPr>
            <a:lvl2pPr marL="574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4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220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960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700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4440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018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5921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Rectangle 6"/>
          <p:cNvSpPr/>
          <p:nvPr/>
        </p:nvSpPr>
        <p:spPr>
          <a:xfrm>
            <a:off x="1092994" y="6509385"/>
            <a:ext cx="10608469" cy="289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85875" y="723265"/>
            <a:ext cx="10179844" cy="4098502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71563" y="723267"/>
            <a:ext cx="2571750" cy="5705756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43312" y="723266"/>
            <a:ext cx="8036719" cy="5143218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92994" y="0"/>
            <a:ext cx="10608469" cy="321451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62" y="3455600"/>
            <a:ext cx="10608469" cy="1767981"/>
          </a:xfrm>
        </p:spPr>
        <p:txBody>
          <a:bodyPr anchor="b" anchorCtr="0"/>
          <a:lstStyle>
            <a:lvl1pPr algn="l">
              <a:defRPr sz="6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562" y="5223581"/>
            <a:ext cx="9644063" cy="964353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500">
                <a:solidFill>
                  <a:schemeClr val="tx2"/>
                </a:solidFill>
              </a:defRPr>
            </a:lvl1pPr>
            <a:lvl2pPr marL="57401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4802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3pPr>
            <a:lvl4pPr marL="172204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29605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8700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4440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01810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59211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1092994" y="6509385"/>
            <a:ext cx="10608469" cy="289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1563" y="642903"/>
            <a:ext cx="5143500" cy="3973136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36531" y="642903"/>
            <a:ext cx="5143500" cy="3973136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7276" y="642902"/>
            <a:ext cx="5143500" cy="674712"/>
          </a:xfrm>
        </p:spPr>
        <p:txBody>
          <a:bodyPr anchor="b">
            <a:noAutofit/>
          </a:bodyPr>
          <a:lstStyle>
            <a:lvl1pPr marL="0" indent="0">
              <a:buNone/>
              <a:defRPr sz="3500" b="0">
                <a:latin typeface="+mj-lt"/>
              </a:defRPr>
            </a:lvl1pPr>
            <a:lvl2pPr marL="574015" indent="0">
              <a:buNone/>
              <a:defRPr sz="2500" b="1"/>
            </a:lvl2pPr>
            <a:lvl3pPr marL="1148029" indent="0">
              <a:buNone/>
              <a:defRPr sz="2300" b="1"/>
            </a:lvl3pPr>
            <a:lvl4pPr marL="1722044" indent="0">
              <a:buNone/>
              <a:defRPr sz="2000" b="1"/>
            </a:lvl4pPr>
            <a:lvl5pPr marL="2296058" indent="0">
              <a:buNone/>
              <a:defRPr sz="2000" b="1"/>
            </a:lvl5pPr>
            <a:lvl6pPr marL="2870073" indent="0">
              <a:buNone/>
              <a:defRPr sz="2000" b="1"/>
            </a:lvl6pPr>
            <a:lvl7pPr marL="3444088" indent="0">
              <a:buNone/>
              <a:defRPr sz="2000" b="1"/>
            </a:lvl7pPr>
            <a:lvl8pPr marL="4018102" indent="0">
              <a:buNone/>
              <a:defRPr sz="2000" b="1"/>
            </a:lvl8pPr>
            <a:lvl9pPr marL="4592117" indent="0">
              <a:buNone/>
              <a:defRPr sz="20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7276" y="1401881"/>
            <a:ext cx="5143500" cy="3214511"/>
          </a:xfrm>
        </p:spPr>
        <p:txBody>
          <a:bodyPr anchor="t" anchorCtr="0"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32245" y="642902"/>
            <a:ext cx="5143500" cy="674712"/>
          </a:xfrm>
        </p:spPr>
        <p:txBody>
          <a:bodyPr anchor="b">
            <a:noAutofit/>
          </a:bodyPr>
          <a:lstStyle>
            <a:lvl1pPr marL="0" indent="0">
              <a:buNone/>
              <a:defRPr sz="3500" b="0">
                <a:latin typeface="+mj-lt"/>
              </a:defRPr>
            </a:lvl1pPr>
            <a:lvl2pPr marL="574015" indent="0">
              <a:buNone/>
              <a:defRPr sz="2500" b="1"/>
            </a:lvl2pPr>
            <a:lvl3pPr marL="1148029" indent="0">
              <a:buNone/>
              <a:defRPr sz="2300" b="1"/>
            </a:lvl3pPr>
            <a:lvl4pPr marL="1722044" indent="0">
              <a:buNone/>
              <a:defRPr sz="2000" b="1"/>
            </a:lvl4pPr>
            <a:lvl5pPr marL="2296058" indent="0">
              <a:buNone/>
              <a:defRPr sz="2000" b="1"/>
            </a:lvl5pPr>
            <a:lvl6pPr marL="2870073" indent="0">
              <a:buNone/>
              <a:defRPr sz="2000" b="1"/>
            </a:lvl6pPr>
            <a:lvl7pPr marL="3444088" indent="0">
              <a:buNone/>
              <a:defRPr sz="2000" b="1"/>
            </a:lvl7pPr>
            <a:lvl8pPr marL="4018102" indent="0">
              <a:buNone/>
              <a:defRPr sz="2000" b="1"/>
            </a:lvl8pPr>
            <a:lvl9pPr marL="4592117" indent="0">
              <a:buNone/>
              <a:defRPr sz="20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32245" y="1401881"/>
            <a:ext cx="5143500" cy="3214511"/>
          </a:xfrm>
        </p:spPr>
        <p:txBody>
          <a:bodyPr anchor="t" anchorCtr="0"/>
          <a:lstStyle>
            <a:lvl1pPr>
              <a:defRPr sz="3000"/>
            </a:lvl1pPr>
            <a:lvl2pPr>
              <a:defRPr sz="25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1067276" y="1317614"/>
            <a:ext cx="5143500" cy="16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6532245" y="1317614"/>
            <a:ext cx="5143500" cy="16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1562" y="4821767"/>
            <a:ext cx="9541193" cy="1687618"/>
          </a:xfrm>
        </p:spPr>
        <p:txBody>
          <a:bodyPr anchor="b">
            <a:normAutofit/>
          </a:bodyPr>
          <a:lstStyle>
            <a:lvl1pPr algn="l">
              <a:defRPr sz="6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8405" y="482177"/>
            <a:ext cx="6461626" cy="4339589"/>
          </a:xfrm>
        </p:spPr>
        <p:txBody>
          <a:bodyPr/>
          <a:lstStyle>
            <a:lvl1pPr>
              <a:defRPr sz="3000"/>
            </a:lvl1pPr>
            <a:lvl2pPr>
              <a:defRPr sz="2800"/>
            </a:lvl2pPr>
            <a:lvl3pPr>
              <a:defRPr sz="2500"/>
            </a:lvl3pPr>
            <a:lvl4pPr>
              <a:defRPr sz="2300"/>
            </a:lvl4pPr>
            <a:lvl5pPr>
              <a:defRPr sz="23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1565" y="482177"/>
            <a:ext cx="3759830" cy="4339590"/>
          </a:xfrm>
        </p:spPr>
        <p:txBody>
          <a:bodyPr>
            <a:normAutofit/>
          </a:bodyPr>
          <a:lstStyle>
            <a:lvl1pPr marL="0" indent="0">
              <a:buNone/>
              <a:defRPr sz="2600">
                <a:solidFill>
                  <a:schemeClr val="tx2"/>
                </a:solidFill>
              </a:defRPr>
            </a:lvl1pPr>
            <a:lvl2pPr marL="574015" indent="0">
              <a:buNone/>
              <a:defRPr sz="1500"/>
            </a:lvl2pPr>
            <a:lvl3pPr marL="1148029" indent="0">
              <a:buNone/>
              <a:defRPr sz="1300"/>
            </a:lvl3pPr>
            <a:lvl4pPr marL="1722044" indent="0">
              <a:buNone/>
              <a:defRPr sz="1100"/>
            </a:lvl4pPr>
            <a:lvl5pPr marL="2296058" indent="0">
              <a:buNone/>
              <a:defRPr sz="1100"/>
            </a:lvl5pPr>
            <a:lvl6pPr marL="2870073" indent="0">
              <a:buNone/>
              <a:defRPr sz="1100"/>
            </a:lvl6pPr>
            <a:lvl7pPr marL="3444088" indent="0">
              <a:buNone/>
              <a:defRPr sz="1100"/>
            </a:lvl7pPr>
            <a:lvl8pPr marL="4018102" indent="0">
              <a:buNone/>
              <a:defRPr sz="1100"/>
            </a:lvl8pPr>
            <a:lvl9pPr marL="4592117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3028391" y="2651693"/>
            <a:ext cx="4018139" cy="2233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7276" y="4821767"/>
            <a:ext cx="9541193" cy="1687618"/>
          </a:xfrm>
        </p:spPr>
        <p:txBody>
          <a:bodyPr anchor="b">
            <a:normAutofit/>
          </a:bodyPr>
          <a:lstStyle>
            <a:lvl1pPr algn="l">
              <a:defRPr sz="6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92994" y="482176"/>
            <a:ext cx="10608469" cy="3053786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4000"/>
            </a:lvl1pPr>
            <a:lvl2pPr marL="574015" indent="0">
              <a:buNone/>
              <a:defRPr sz="3500"/>
            </a:lvl2pPr>
            <a:lvl3pPr marL="1148029" indent="0">
              <a:buNone/>
              <a:defRPr sz="3000"/>
            </a:lvl3pPr>
            <a:lvl4pPr marL="1722044" indent="0">
              <a:buNone/>
              <a:defRPr sz="2500"/>
            </a:lvl4pPr>
            <a:lvl5pPr marL="2296058" indent="0">
              <a:buNone/>
              <a:defRPr sz="2500"/>
            </a:lvl5pPr>
            <a:lvl6pPr marL="2870073" indent="0">
              <a:buNone/>
              <a:defRPr sz="2500"/>
            </a:lvl6pPr>
            <a:lvl7pPr marL="3444088" indent="0">
              <a:buNone/>
              <a:defRPr sz="2500"/>
            </a:lvl7pPr>
            <a:lvl8pPr marL="4018102" indent="0">
              <a:buNone/>
              <a:defRPr sz="2500"/>
            </a:lvl8pPr>
            <a:lvl9pPr marL="4592117" indent="0">
              <a:buNone/>
              <a:defRPr sz="25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5864" y="3696688"/>
            <a:ext cx="10394156" cy="848831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300"/>
            </a:lvl1pPr>
            <a:lvl2pPr marL="574015" indent="0">
              <a:buNone/>
              <a:defRPr sz="1500"/>
            </a:lvl2pPr>
            <a:lvl3pPr marL="1148029" indent="0">
              <a:buNone/>
              <a:defRPr sz="1300"/>
            </a:lvl3pPr>
            <a:lvl4pPr marL="1722044" indent="0">
              <a:buNone/>
              <a:defRPr sz="1100"/>
            </a:lvl4pPr>
            <a:lvl5pPr marL="2296058" indent="0">
              <a:buNone/>
              <a:defRPr sz="1100"/>
            </a:lvl5pPr>
            <a:lvl6pPr marL="2870073" indent="0">
              <a:buNone/>
              <a:defRPr sz="1100"/>
            </a:lvl6pPr>
            <a:lvl7pPr marL="3444088" indent="0">
              <a:buNone/>
              <a:defRPr sz="1100"/>
            </a:lvl7pPr>
            <a:lvl8pPr marL="4018102" indent="0">
              <a:buNone/>
              <a:defRPr sz="1100"/>
            </a:lvl8pPr>
            <a:lvl9pPr marL="4592117" indent="0">
              <a:buNone/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1563" y="4821767"/>
            <a:ext cx="9536906" cy="1687618"/>
          </a:xfrm>
          <a:prstGeom prst="rect">
            <a:avLst/>
          </a:prstGeom>
        </p:spPr>
        <p:txBody>
          <a:bodyPr vert="horz" lIns="114803" tIns="57401" rIns="114803" bIns="57401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562" y="723265"/>
            <a:ext cx="10608469" cy="4098502"/>
          </a:xfrm>
          <a:prstGeom prst="rect">
            <a:avLst/>
          </a:prstGeom>
        </p:spPr>
        <p:txBody>
          <a:bodyPr vert="horz" lIns="114803" tIns="57401" rIns="114803" bIns="57401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786813" y="6547959"/>
            <a:ext cx="3000375" cy="385072"/>
          </a:xfrm>
          <a:prstGeom prst="rect">
            <a:avLst/>
          </a:prstGeom>
        </p:spPr>
        <p:txBody>
          <a:bodyPr vert="horz" lIns="114803" tIns="57401" rIns="114803" bIns="57401" rtlCol="0" anchor="ctr"/>
          <a:lstStyle>
            <a:lvl1pPr algn="r">
              <a:defRPr sz="15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32BF82D2-7A68-459D-A996-9BDDA2518FA4}" type="datetimeFigureOut">
              <a:rPr lang="zh-CN" altLang="en-US" smtClean="0"/>
              <a:t>2023/6/30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1562" y="6547959"/>
            <a:ext cx="6853878" cy="385072"/>
          </a:xfrm>
          <a:prstGeom prst="rect">
            <a:avLst/>
          </a:prstGeom>
        </p:spPr>
        <p:txBody>
          <a:bodyPr vert="horz" lIns="114803" tIns="57401" rIns="114803" bIns="57401" rtlCol="0" anchor="ctr"/>
          <a:lstStyle>
            <a:lvl1pPr algn="l">
              <a:defRPr sz="15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15625" y="5998278"/>
            <a:ext cx="1071563" cy="385072"/>
          </a:xfrm>
          <a:prstGeom prst="rect">
            <a:avLst/>
          </a:prstGeom>
        </p:spPr>
        <p:txBody>
          <a:bodyPr vert="horz" lIns="114803" tIns="57401" rIns="114803" bIns="57401" rtlCol="0" anchor="ctr"/>
          <a:lstStyle>
            <a:lvl1pPr algn="r">
              <a:defRPr sz="30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>
            <a:off x="1092994" y="0"/>
            <a:ext cx="10608469" cy="40181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092994" y="6509385"/>
            <a:ext cx="10608469" cy="2893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14803" tIns="57401" rIns="114803" bIns="57401"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5" r:id="rId1"/>
    <p:sldLayoutId id="2147483766" r:id="rId2"/>
    <p:sldLayoutId id="2147483767" r:id="rId3"/>
    <p:sldLayoutId id="2147483768" r:id="rId4"/>
    <p:sldLayoutId id="2147483769" r:id="rId5"/>
    <p:sldLayoutId id="2147483770" r:id="rId6"/>
    <p:sldLayoutId id="2147483771" r:id="rId7"/>
    <p:sldLayoutId id="2147483772" r:id="rId8"/>
    <p:sldLayoutId id="2147483773" r:id="rId9"/>
    <p:sldLayoutId id="2147483774" r:id="rId10"/>
    <p:sldLayoutId id="2147483775" r:id="rId11"/>
  </p:sldLayoutIdLst>
  <p:txStyles>
    <p:titleStyle>
      <a:lvl1pPr algn="l" defTabSz="1148029" rtl="0" eaLnBrk="1" latinLnBrk="0" hangingPunct="1">
        <a:spcBef>
          <a:spcPct val="0"/>
        </a:spcBef>
        <a:buNone/>
        <a:defRPr sz="6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4409" indent="-344409" algn="l" defTabSz="11480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3000" kern="1200">
          <a:solidFill>
            <a:schemeClr val="tx2"/>
          </a:solidFill>
          <a:latin typeface="+mn-lt"/>
          <a:ea typeface="+mn-ea"/>
          <a:cs typeface="+mn-cs"/>
        </a:defRPr>
      </a:lvl1pPr>
      <a:lvl2pPr marL="746219" indent="-344409" algn="l" defTabSz="11480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090628" indent="-287007" algn="l" defTabSz="11480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500" kern="1200">
          <a:solidFill>
            <a:schemeClr val="tx2"/>
          </a:solidFill>
          <a:latin typeface="+mn-lt"/>
          <a:ea typeface="+mn-ea"/>
          <a:cs typeface="+mn-cs"/>
        </a:defRPr>
      </a:lvl3pPr>
      <a:lvl4pPr marL="1435037" indent="-287007" algn="l" defTabSz="11480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300" kern="1200">
          <a:solidFill>
            <a:schemeClr val="tx2"/>
          </a:solidFill>
          <a:latin typeface="+mn-lt"/>
          <a:ea typeface="+mn-ea"/>
          <a:cs typeface="+mn-cs"/>
        </a:defRPr>
      </a:lvl4pPr>
      <a:lvl5pPr marL="1722044" indent="-287007" algn="l" defTabSz="11480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3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066453" indent="-287007" algn="l" defTabSz="11480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6pPr>
      <a:lvl7pPr marL="2387901" indent="-287007" algn="l" defTabSz="11480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7pPr>
      <a:lvl8pPr marL="2755270" indent="-287007" algn="l" defTabSz="11480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8pPr>
      <a:lvl9pPr marL="3099679" indent="-287007" algn="l" defTabSz="1148029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74015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48029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22044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296058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70073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444088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018102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592117" algn="l" defTabSz="1148029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6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3" Type="http://schemas.openxmlformats.org/officeDocument/2006/relationships/chart" Target="../charts/chart1.xml"/><Relationship Id="rId12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11" Type="http://schemas.openxmlformats.org/officeDocument/2006/relationships/image" Target="../media/image9.png"/><Relationship Id="rId10" Type="http://schemas.openxmlformats.org/officeDocument/2006/relationships/image" Target="../media/image14.sv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712851" y="4073700"/>
            <a:ext cx="9973108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МБОО Гимназия №1 а. Псыж имени А.М. </a:t>
            </a:r>
            <a:r>
              <a:rPr lang="ru-RU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Каблахова</a:t>
            </a:r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8" name="Oval 22"/>
          <p:cNvSpPr/>
          <p:nvPr/>
        </p:nvSpPr>
        <p:spPr>
          <a:xfrm>
            <a:off x="1634163" y="2308550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1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б</a:t>
            </a:r>
            <a:endParaRPr lang="en-US" sz="5400" dirty="0">
              <a:solidFill>
                <a:schemeClr val="accent1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9" name="Oval 22"/>
          <p:cNvSpPr/>
          <p:nvPr/>
        </p:nvSpPr>
        <p:spPr>
          <a:xfrm>
            <a:off x="2834563" y="2246416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2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у</a:t>
            </a:r>
            <a:endParaRPr lang="en-US" sz="5400" dirty="0">
              <a:solidFill>
                <a:schemeClr val="accent2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Oval 22"/>
          <p:cNvSpPr/>
          <p:nvPr/>
        </p:nvSpPr>
        <p:spPr>
          <a:xfrm>
            <a:off x="4027228" y="2271617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3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д</a:t>
            </a:r>
            <a:endParaRPr lang="en-US" sz="5400" dirty="0">
              <a:solidFill>
                <a:schemeClr val="accent3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Oval 22"/>
          <p:cNvSpPr/>
          <p:nvPr/>
        </p:nvSpPr>
        <p:spPr>
          <a:xfrm>
            <a:off x="5235364" y="2279864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4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у</a:t>
            </a:r>
            <a:endParaRPr lang="en-US" sz="5400" dirty="0">
              <a:solidFill>
                <a:schemeClr val="accent4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pic>
        <p:nvPicPr>
          <p:cNvPr id="5" name="Daydrea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124575" y="-1404834"/>
            <a:ext cx="609600" cy="609600"/>
          </a:xfrm>
          <a:prstGeom prst="rect">
            <a:avLst/>
          </a:prstGeom>
        </p:spPr>
      </p:pic>
      <p:sp>
        <p:nvSpPr>
          <p:cNvPr id="11" name="Oval 22"/>
          <p:cNvSpPr/>
          <p:nvPr/>
        </p:nvSpPr>
        <p:spPr>
          <a:xfrm>
            <a:off x="3261023" y="597970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4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ш</a:t>
            </a:r>
            <a:endParaRPr lang="en-US" sz="5400" dirty="0">
              <a:solidFill>
                <a:schemeClr val="accent4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Oval 22"/>
          <p:cNvSpPr/>
          <p:nvPr/>
        </p:nvSpPr>
        <p:spPr>
          <a:xfrm>
            <a:off x="6356652" y="2297709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4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щ</a:t>
            </a:r>
            <a:endParaRPr lang="en-US" sz="5400" dirty="0">
              <a:solidFill>
                <a:schemeClr val="accent4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4" name="Oval 22"/>
          <p:cNvSpPr/>
          <p:nvPr/>
        </p:nvSpPr>
        <p:spPr>
          <a:xfrm>
            <a:off x="7474979" y="2314203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4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е</a:t>
            </a:r>
            <a:endParaRPr lang="en-US" sz="5400" dirty="0">
              <a:solidFill>
                <a:schemeClr val="accent4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Oval 22"/>
          <p:cNvSpPr/>
          <p:nvPr/>
        </p:nvSpPr>
        <p:spPr>
          <a:xfrm>
            <a:off x="8641749" y="2279864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4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г</a:t>
            </a:r>
            <a:endParaRPr lang="en-US" sz="5400" dirty="0">
              <a:solidFill>
                <a:schemeClr val="accent4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Oval 22"/>
          <p:cNvSpPr/>
          <p:nvPr/>
        </p:nvSpPr>
        <p:spPr>
          <a:xfrm>
            <a:off x="9793038" y="2279864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3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о</a:t>
            </a:r>
            <a:endParaRPr lang="en-US" sz="5400" dirty="0">
              <a:solidFill>
                <a:schemeClr val="accent3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Oval 22"/>
          <p:cNvSpPr/>
          <p:nvPr/>
        </p:nvSpPr>
        <p:spPr>
          <a:xfrm>
            <a:off x="4408783" y="611387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1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к</a:t>
            </a:r>
            <a:endParaRPr lang="en-US" sz="5400" dirty="0">
              <a:solidFill>
                <a:schemeClr val="accent1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19" name="Oval 22"/>
          <p:cNvSpPr/>
          <p:nvPr/>
        </p:nvSpPr>
        <p:spPr>
          <a:xfrm>
            <a:off x="5573809" y="624062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2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о</a:t>
            </a:r>
            <a:endParaRPr lang="en-US" sz="5400" dirty="0">
              <a:solidFill>
                <a:schemeClr val="accent2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Oval 22"/>
          <p:cNvSpPr/>
          <p:nvPr/>
        </p:nvSpPr>
        <p:spPr>
          <a:xfrm>
            <a:off x="6759617" y="624062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3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л</a:t>
            </a:r>
            <a:endParaRPr lang="en-US" sz="5400" dirty="0">
              <a:solidFill>
                <a:schemeClr val="accent3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Oval 22"/>
          <p:cNvSpPr/>
          <p:nvPr/>
        </p:nvSpPr>
        <p:spPr>
          <a:xfrm>
            <a:off x="7924618" y="640556"/>
            <a:ext cx="1302122" cy="1302122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2000"/>
                </a:schemeClr>
              </a:gs>
              <a:gs pos="13000">
                <a:srgbClr val="000000">
                  <a:tint val="0"/>
                </a:srgbClr>
              </a:gs>
            </a:gsLst>
            <a:lin ang="2700000" scaled="1"/>
            <a:tileRect/>
          </a:gradFill>
          <a:ln w="31750">
            <a:gradFill>
              <a:gsLst>
                <a:gs pos="0">
                  <a:schemeClr val="bg1"/>
                </a:gs>
                <a:gs pos="100000">
                  <a:schemeClr val="bg1">
                    <a:lumMod val="68000"/>
                  </a:schemeClr>
                </a:gs>
              </a:gsLst>
              <a:lin ang="2700000" scaled="0"/>
            </a:gradFill>
          </a:ln>
          <a:effectLst>
            <a:outerShdw blurRad="304800" dist="2540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>
                <a:solidFill>
                  <a:schemeClr val="accent4"/>
                </a:solidFill>
                <a:latin typeface="Impact" panose="020B0806030902050204" pitchFamily="34" charset="0"/>
                <a:sym typeface="Arial" panose="020B0604020202020204" pitchFamily="34" charset="0"/>
              </a:rPr>
              <a:t>а</a:t>
            </a:r>
            <a:endParaRPr lang="en-US" sz="5400" dirty="0">
              <a:solidFill>
                <a:schemeClr val="accent4"/>
              </a:solidFill>
              <a:latin typeface="Impact" panose="020B0806030902050204" pitchFamily="34" charset="0"/>
              <a:sym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954849" y="5627670"/>
            <a:ext cx="76095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«Школа Минпросвещения России»</a:t>
            </a:r>
            <a:endParaRPr lang="ru-RU" sz="28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00"/>
                            </p:stCondLst>
                            <p:childTnLst>
                              <p:par>
                                <p:cTn id="4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1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6" grpId="0"/>
      <p:bldP spid="16" grpId="1"/>
      <p:bldP spid="8" grpId="0" animBg="1"/>
      <p:bldP spid="9" grpId="0" animBg="1"/>
      <p:bldP spid="10" grpId="0" animBg="1"/>
      <p:bldP spid="12" grpId="0" animBg="1"/>
      <p:bldP spid="11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93271" y="375965"/>
            <a:ext cx="3600400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Творчество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24719" y="1024037"/>
            <a:ext cx="5904135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Критерии единого образовательного пространства (разрабатываемые документы)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Реализация дополнительных общеобразовательных программ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Участие в конкурсах, фестивалях, олимпиадах, конференциях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Наличие объединений (школьный театр, школьный музей и музейная педагогика, школьный туристский клуб, школьный краеведческий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стартап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школьный музыкальный коллектив, школьный пресс-центр (телевидение, газета, журнал)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Сетевое взаимодействие (организации культуры и искусств,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кванториумы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мобильные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кванториумы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ДНК, IT-кубы, «Точки роста»,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экостанции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ведущие предприятия региона и др.)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Летний лагерь (тематические смены), в том числе участие в каникулярных и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профориентационных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сменах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Работа с мобильными учебными комплексами (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кванториумы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лаборатория безопасности, библиотечные комплексы и др.)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Школа полного дня: внеурочная деятельность и дополнительное образование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41343" y="1240061"/>
            <a:ext cx="3240360" cy="4724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БАЗОВЫЙ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менее 1 программы по 3 направленностям ДОД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участие в ключевых всероссийских конкурсах, фестивалях, олимпиадах 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школьный музей, школьный театр/хор/музыкальный коллектив/изобразит. студия, школьный туристский клуб и др. (1- 2 позиции)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сетевое взаимодействие с организациями культуры и искусств,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кванториумы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мобильные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кванториумы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ДНК, IT-кубы, «Точки роста»,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экостанции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виртуальный концертный зал (не менее, чем с 1 организацией)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Летний лагерь (тематические смены)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</a:rPr>
              <a:t> -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237687" y="1096045"/>
            <a:ext cx="3204927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СРЕДНИЙ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менее 1 программы по 4 направленностям ДОД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участие и победа на региональном уровне в ключевых всероссийских конкурсах, фестивалях , олимпиадах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школьный музей, школьный театр/хор/музыкальный коллектив /изобразит. студия, школьный туристский клуб, школьный краеведческий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стартап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школьный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медиацентр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и др. (не менее 2 позиций) </a:t>
            </a: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сетевое взаимодействие с организациями культуры и искусств,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кванториумы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мобильные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кванториумы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ДНК, IT-кубы, «Точки роста»,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экостанции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виртуальный концертный зал (не менее, чем с 2 организациями)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Летний лагерь (тематические смены) участие в каникулярных и </a:t>
            </a:r>
            <a:r>
              <a:rPr lang="ru-RU" sz="13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профориентационных</a:t>
            </a: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сменах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 -</a:t>
            </a: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</a:rPr>
              <a:t> -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0703" y="375965"/>
            <a:ext cx="12169352" cy="6420624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1199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KG\Desktop\Screenshot_20230623_202534_Telegra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7487" y="3681983"/>
            <a:ext cx="3980367" cy="2958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KG\Desktop\Screenshot_20230623_202156_Telegr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75" y="3361048"/>
            <a:ext cx="4968552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7" name="Picture 5" descr="C:\Users\KG\Desktop\для презентации\Screenshot_20230623_202505_Telegra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5639" y="332740"/>
            <a:ext cx="3476311" cy="258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KG\Desktop\для презентации\Screenshot_20230623_204121_Instagra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474" y="368201"/>
            <a:ext cx="2880320" cy="2846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KG\Desktop\Screenshot_20230213_133238_WhatsApp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143" y="512040"/>
            <a:ext cx="4269736" cy="2340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2269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804" y="159941"/>
            <a:ext cx="5112568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126" y="3616325"/>
            <a:ext cx="5138738" cy="341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 descr="C:\Users\KG\Desktop\Screenshot_20230630_131858_Telegra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799" y="3528298"/>
            <a:ext cx="5112568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KG\Desktop\Screenshot_20230630_131107_WhatsApp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807" y="420698"/>
            <a:ext cx="2904898" cy="272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KG\Desktop\Конкурс Горянк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1144" y="591989"/>
            <a:ext cx="3171982" cy="2553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173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61223" y="375965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Профориентация</a:t>
            </a:r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2711" y="907495"/>
            <a:ext cx="6429375" cy="594008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6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Критерии единого образовательного пространства (разрабатываемые документы)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Календарный план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профориентационной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работы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Включение в полномочия заместителя директора ведения комплексной работы по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профориентационной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деятельности в ОУ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Программа работы с родителями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Использование регионами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профориентационных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сервисов и программ, аккредитованных на федеральном уровне,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сонаправленных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 комплексом мероприятий проекта «Билет в будущее»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Соглашение с партнерами -предприятиями, организациями, представляющими площадку для организации профориентации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Профориентационные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блоки, внедренные в учебные предметы, тематические классные часы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Внеклассная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проектно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-исследовательская деятельность, связанная с реальными жизненными/ производственными задачами и т.д.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Организация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профориентационного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урока на платформе bvbinfo.ru в рамках проекта «Билет в будущее»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Участие школьников в ежегодной многоуровневой онлайн -диагностике на платформе bvbinfo.ru в рамках проекта «Билет в будущее» 6 -11 классы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Организация профессиональных проб (регистрация на платформе bvbinfo.ru) в рамках проекта «Билет в будущее», в том числе на базе предприятий – партнеров, колледжей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Организация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профобучения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девятиклассников на базе колледжей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Участие школьников в мультимедийной выставке-практикуме "Лаборатория будущего" (на базе исторических парков "Россия - моя история") в рамках проекта «Билет в будущее»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Участие в фестивале профессий в рамках проекта «Билет в будущее»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Участие в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профориентационной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смене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Участие в конкурсах профессионального мастерства профессионально - практической направленности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Участие в профильных 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техноотрядах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Внедрение системы профильных элективных курсов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Обучение педагогов по программе педагогов-навигаторов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293471" y="928642"/>
            <a:ext cx="1728192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БАЗОВЫЙ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dirty="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957767" y="907495"/>
            <a:ext cx="1846535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СРЕДНИЙ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 </a:t>
            </a:r>
            <a:r>
              <a:rPr lang="ru-RU" sz="1300" dirty="0">
                <a:solidFill>
                  <a:prstClr val="black"/>
                </a:solidFill>
                <a:latin typeface="Calibri" panose="020F0502020204030204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 </a:t>
            </a:r>
            <a:r>
              <a:rPr lang="ru-RU" sz="1300" dirty="0">
                <a:solidFill>
                  <a:prstClr val="black"/>
                </a:solidFill>
                <a:latin typeface="Calibri" panose="020F0502020204030204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dirty="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8695" y="375965"/>
            <a:ext cx="12241360" cy="6471618"/>
          </a:xfrm>
          <a:prstGeom prst="rect">
            <a:avLst/>
          </a:prstGeom>
          <a:noFill/>
          <a:ln w="57150">
            <a:solidFill>
              <a:srgbClr val="F98146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722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KG\Desktop\Screenshot_20230630_141239_Pho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51" y="591791"/>
            <a:ext cx="4377704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KG\Desktop\Screenshot_20230630_141603_Photo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359" y="3736953"/>
            <a:ext cx="6173019" cy="2734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KG\Desktop\Screenshot_20230630_141447_Photo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19" y="3256285"/>
            <a:ext cx="5256584" cy="3215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KG\Desktop\DSC080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3351" y="231949"/>
            <a:ext cx="5496721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7886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G\Desktop\Screenshot_20230623_204014_Instagr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35" y="614087"/>
            <a:ext cx="5832648" cy="3218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KG\Desktop\Screenshot_20230623_204358_Instagr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35" y="4179577"/>
            <a:ext cx="5143500" cy="2657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KG\Desktop\для презентации\20160225_0949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399" y="303957"/>
            <a:ext cx="4829855" cy="2401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KG\Desktop\для презентации\20180320_1202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5399" y="3112269"/>
            <a:ext cx="5254928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75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33231" y="520700"/>
            <a:ext cx="2448272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Здоровье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84238" y="1070338"/>
            <a:ext cx="4438823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Критерии единого образовательного пространства (разрабатываемые документы)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Единые подходы к организации и контролю горячего питания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Просветительская деятельность по ЗОЖ, профилактика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табакокурения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наркомании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Школьные спортивные клубы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ВФСК «ГТО»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Доступность спортивной инфраструктуры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Массовые физкультурно-спортивные мероприятия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Программа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здоровьесбережения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571603" y="1361552"/>
            <a:ext cx="2782639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БАЗОВЫЙ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1-2 мероприятия за учебный год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 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5 видов спорта, культивируемых в ШСК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До 10% обучающихся, имеющих знак ГТО, подтвержденный приказом, соответствующий его возрастной категории на 1 сентября текущего года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Школьный этап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589615" y="1377124"/>
            <a:ext cx="2854647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СРЕДНИЙ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3-5 мероприятия за учебный год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 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5-10 видов спорта, культивируемых в ШСК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от 10% до 30% обучающихся, имеющих знак ГТО, подтвержденный приказом, соответствующий его возрастной категории на 1 сентября текущего года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Муниципальный этап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2711" y="520700"/>
            <a:ext cx="11881320" cy="6335985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93474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KG\Desktop\Screenshot_20230623_202310_Telegr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68" y="245367"/>
            <a:ext cx="5195191" cy="35196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KG\Desktop\Screenshot_20230623_202322_Telegra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291" y="3510904"/>
            <a:ext cx="3088426" cy="372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KG\Desktop\Screenshot_20230623_202357_Telegra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5537" y="3957107"/>
            <a:ext cx="3998959" cy="293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KG\Desktop\для презентации\IMG_287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7127" y="3957107"/>
            <a:ext cx="2808312" cy="2467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C:\Users\KG\Desktop\IMG-20190422-WA00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775" y="391661"/>
            <a:ext cx="4824536" cy="2864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93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09095" y="251395"/>
            <a:ext cx="5904656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Учитель. Школьные команды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68736" y="952877"/>
            <a:ext cx="468052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Критерии единого образовательного пространства (разрабатываемые документы)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Единое штатное расписание (методические рекомендации)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Развитие школьных команд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Методическое сопровождение педагогического состава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Повышение квалификации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Развитие системы наставничества (методические рекомендации)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Участие педагогов в конкурсном движении</a:t>
            </a:r>
            <a:endParaRPr lang="ru-RU" dirty="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421263" y="1096045"/>
            <a:ext cx="3456384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БАЗОВЫЙ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менее 1 члена управленческой команды прошло повышение квалификации по программам из федерального реестра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20% </a:t>
            </a:r>
            <a:r>
              <a:rPr lang="ru-RU" sz="14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педработников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 получает поддержу региональных методистов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Не менее 3% </a:t>
            </a:r>
            <a:r>
              <a:rPr lang="ru-RU" sz="14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педработников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 повысили квалификацию по программам из федерального реестра (в год)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Наличие в ОО положения о наставничестве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661623" y="930655"/>
            <a:ext cx="3430711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СРЕДНИЙ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Не менее 50% членов управленческой команды прошло повышение квалификации по программам из федерального реестра, уп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равленческая команда прошла диагностику функциональной грамотности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5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0% </a:t>
            </a:r>
            <a:r>
              <a:rPr lang="ru-RU" sz="14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педработников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  взаимодействует с региональными методистами, наличие </a:t>
            </a:r>
            <a:r>
              <a:rPr lang="ru-RU" sz="14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педработников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, повысивших квалификацию по направлению методического сопровождения</a:t>
            </a: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Не менее 5% </a:t>
            </a:r>
            <a:r>
              <a:rPr lang="ru-RU" sz="14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педработников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 повысили квалификацию по программам из федерального реестра (в год)</a:t>
            </a: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Наличие в ОО положения о наставничестве, наличие </a:t>
            </a:r>
            <a:r>
              <a:rPr lang="ru-RU" sz="14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педработников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, прошедших ПК по наставничеству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703" y="251395"/>
            <a:ext cx="12097343" cy="6742458"/>
          </a:xfrm>
          <a:prstGeom prst="rect">
            <a:avLst/>
          </a:prstGeom>
          <a:noFill/>
          <a:ln w="57150">
            <a:solidFill>
              <a:srgbClr val="F98146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3836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ФОТО нов\фото по горянке\IMG_19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59857" y="7576765"/>
            <a:ext cx="21488400" cy="10653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KG\Desktop\Screenshot_20230623_210319_Gallery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1583" y="952029"/>
            <a:ext cx="3149734" cy="35283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KG\Desktop\Screenshot_20230623_210306_Galler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1" r="2716"/>
          <a:stretch/>
        </p:blipFill>
        <p:spPr bwMode="auto">
          <a:xfrm>
            <a:off x="6918839" y="4540827"/>
            <a:ext cx="3535249" cy="2545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KG\Desktop\Screenshot_20230623_210344_Galler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767" y="739624"/>
            <a:ext cx="2726401" cy="313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6887" y="4115582"/>
            <a:ext cx="4219575" cy="2811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KG\Desktop\Screenshot_20230623_203049_Telegra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159" y="880095"/>
            <a:ext cx="3888432" cy="2849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910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2566503" y="1528093"/>
            <a:ext cx="3862872" cy="2077493"/>
            <a:chOff x="2040370" y="1428742"/>
            <a:chExt cx="2747082" cy="1390103"/>
          </a:xfrm>
        </p:grpSpPr>
        <p:sp>
          <p:nvSpPr>
            <p:cNvPr id="48" name="Rectangle 47"/>
            <p:cNvSpPr/>
            <p:nvPr/>
          </p:nvSpPr>
          <p:spPr>
            <a:xfrm>
              <a:off x="2246984" y="2184306"/>
              <a:ext cx="2540468" cy="522747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Директор гимназии   </a:t>
              </a:r>
            </a:p>
            <a:p>
              <a:pPr>
                <a:lnSpc>
                  <a:spcPct val="150000"/>
                </a:lnSpc>
              </a:pPr>
              <a:r>
                <a:rPr lang="ru-RU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  Куршева Сусанна Хамзетовна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390103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182853" y="1140554"/>
            <a:ext cx="6308602" cy="2689569"/>
            <a:chOff x="4269516" y="1182954"/>
            <a:chExt cx="4591814" cy="1864246"/>
          </a:xfrm>
        </p:grpSpPr>
        <p:sp>
          <p:nvSpPr>
            <p:cNvPr id="38" name="Rectangle 37"/>
            <p:cNvSpPr/>
            <p:nvPr/>
          </p:nvSpPr>
          <p:spPr>
            <a:xfrm>
              <a:off x="4269516" y="1332688"/>
              <a:ext cx="4286248" cy="17145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6497944" y="1182954"/>
              <a:ext cx="2363386" cy="1516695"/>
              <a:chOff x="2497416" y="1325830"/>
              <a:chExt cx="2363386" cy="1516695"/>
            </a:xfrm>
          </p:grpSpPr>
          <p:sp>
            <p:nvSpPr>
              <p:cNvPr id="52" name="Rectangle 51"/>
              <p:cNvSpPr/>
              <p:nvPr/>
            </p:nvSpPr>
            <p:spPr>
              <a:xfrm>
                <a:off x="2921553" y="2266528"/>
                <a:ext cx="1939249" cy="575997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Проектная 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мощность</a:t>
                </a:r>
              </a:p>
              <a:p>
                <a:pPr>
                  <a:lnSpc>
                    <a:spcPct val="150000"/>
                  </a:lnSpc>
                </a:pP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–</a:t>
                </a: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600 </a:t>
                </a:r>
                <a:endParaRPr lang="zh-CN" altLang="en-US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497416" y="1325830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256057" y="4277217"/>
            <a:ext cx="5926796" cy="2723483"/>
            <a:chOff x="286858" y="3004282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6858" y="3004282"/>
              <a:ext cx="4214842" cy="171451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944575" y="3004282"/>
              <a:ext cx="2973239" cy="1578884"/>
              <a:chOff x="1230327" y="1432646"/>
              <a:chExt cx="2973239" cy="1578884"/>
            </a:xfrm>
          </p:grpSpPr>
          <p:sp>
            <p:nvSpPr>
              <p:cNvPr id="57" name="Rectangle 56"/>
              <p:cNvSpPr/>
              <p:nvPr/>
            </p:nvSpPr>
            <p:spPr>
              <a:xfrm>
                <a:off x="1230327" y="1432646"/>
                <a:ext cx="2540468" cy="295482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ru-RU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Количество учащихся - </a:t>
                </a:r>
                <a:r>
                  <a:rPr lang="ru-RU" dirty="0" smtClean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536 </a:t>
                </a:r>
                <a:endParaRPr lang="zh-CN" altLang="en-US" dirty="0">
                  <a:solidFill>
                    <a:schemeClr val="bg1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Arial" panose="020B0604020202020204" pitchFamily="34" charset="0"/>
                </a:endParaRP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3529324" y="1534121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9744089" y="4075222"/>
            <a:ext cx="3209950" cy="2077492"/>
            <a:chOff x="2667661" y="1355132"/>
            <a:chExt cx="2282756" cy="1477409"/>
          </a:xfrm>
        </p:grpSpPr>
        <p:sp>
          <p:nvSpPr>
            <p:cNvPr id="61" name="Rectangle 60"/>
            <p:cNvSpPr/>
            <p:nvPr/>
          </p:nvSpPr>
          <p:spPr>
            <a:xfrm>
              <a:off x="3536536" y="2093837"/>
              <a:ext cx="1413881" cy="590964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ru-RU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Педагогический коллектив - </a:t>
              </a:r>
              <a:r>
                <a:rPr lang="ru-RU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44 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667661" y="135513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endParaRPr lang="en-US" sz="135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2257105" y="548886"/>
            <a:ext cx="8852790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>
              <a:buNone/>
            </a:pPr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МБОО Гимназия №1 а. </a:t>
            </a:r>
            <a:r>
              <a:rPr lang="ru-RU" sz="28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Псыж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имени А.М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Каблахова</a:t>
            </a:r>
            <a:r>
              <a:rPr lang="ru-RU" sz="2800" dirty="0" smtClean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pic>
        <p:nvPicPr>
          <p:cNvPr id="1026" name="Picture 2" descr="C:\Users\KG\Desktop\здание Гимназии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7805" y="1797084"/>
            <a:ext cx="3442160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C:\Users\KG\Desktop\директор 22-23\ДИРЕКТОР 21-22\ДИРЕКТОР 2020-2021\ДИРЕКТОР НОВ\ДИРЕКТОР разное\ДИРЕКТОР РАЗНОЕ\директор\фото учителей\Куршева Сусанна Хамзетовна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98" y="979774"/>
            <a:ext cx="2580532" cy="3191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KG\Desktop\для презентации\_MG_020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9827" y="4624437"/>
            <a:ext cx="3509207" cy="2174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KG\Desktop\для презентации\IMG-20190422-WA000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956" y="4746587"/>
            <a:ext cx="3947041" cy="2415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:a14="http://schemas.microsoft.com/office/drawing/2010/main"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17207" y="257903"/>
            <a:ext cx="374441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Школьный климат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2711" y="652384"/>
            <a:ext cx="6429375" cy="62478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Критерии единого образовательного пространства (разрабатываемые документы)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Наличие локальных нормативных актов по организации психолого-педагогического сопровождения участников образовательных отношений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Реализация деятельности педагога-психолога и социального педагога в соответствии с профессиональными стандартами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Создание условий сопровождения в соответствии с Методическими рекомендациями по функционированию психологических служб в общеобразовательных организациях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Организация сопровождения в соответствии с Концепцией развития психологической службы в системе образования Российской Федерации на период до 2025 года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Проведение социально-психологического тестирования обучающихся в общеобразовательных организациях и профессиональных образовательных организациях, направленного на профилактику незаконного потребления обучающимися наркотических средств и психотропных веществ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Наличие в организации социального педагога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Наличие психологической службы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Наличие в организации педагога-психолога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Наличие кабинета педагога-психолога для проведения коррекционно-развивающих занятий и проведения консультаций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Наличие автоматизированного рабочего места педагога-психолога и социального педагога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повышение квалификации штатных педагогов-психологов, социальных педагогов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Антибуллинговые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программы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Зона отдыха (школа полного дня)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Креативное пространство (разгрузка, игры, общение)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645399" y="713939"/>
            <a:ext cx="2566615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БАЗОВЫЙ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Штатное расписание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Сетевая форма/дистанционно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Рекомендовано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 -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При наличии специалиста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 -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12014" y="707562"/>
            <a:ext cx="3050009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СРЕДНИЙ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Штатное расписание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Сетевая форма/штатное расписание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 -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sym typeface="Webdings" panose="05030102010509060703" pitchFamily="18" charset="2"/>
              </a:rPr>
              <a:t>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4699" y="257903"/>
            <a:ext cx="12169352" cy="6742798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303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KG\Desktop\Screenshot_20230623_204316_Instagr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434" y="3594784"/>
            <a:ext cx="3456384" cy="326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KG\Desktop\Screenshot_20230623_204449_Instagr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751" y="612410"/>
            <a:ext cx="257175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KG\Desktop\Screenshot_20230623_202907_Telegra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599" y="808013"/>
            <a:ext cx="3446240" cy="2376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KG\Desktop\eLwlh05rhLL3y0qGA395166660616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7" b="2947"/>
          <a:stretch/>
        </p:blipFill>
        <p:spPr bwMode="auto">
          <a:xfrm>
            <a:off x="4502257" y="3472310"/>
            <a:ext cx="3412819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C:\Users\KG\Desktop\mOeWszklm7HMfJ2w8VIq166660289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4865" y="506600"/>
            <a:ext cx="3770211" cy="267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C:\Users\KG\Desktop\для презентации\Screenshot_20230623_202728_Telegram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6319" y="3758476"/>
            <a:ext cx="3805229" cy="2914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444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17007" y="251395"/>
            <a:ext cx="7416824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9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Образовательная среда, создание условий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24719" y="880021"/>
            <a:ext cx="4726855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Критерии единого образовательного пространства (разрабатываемые документы)</a:t>
            </a:r>
          </a:p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endParaRPr lang="ru-RU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Использование ФГИС «Моя школа»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Предоставление доступа к верифицированному цифровому образовательному контенту, интернет для школьников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Оснащение IT- оборудованием в соответствии утвержденным Стандартом оснащения государственных и муниципальных общеобразовательных организаций, осуществляющих образовательную деятельность в субъектах Российской Федерации, компьютерным, мультимедийным, презентационным оборудованием и программным обеспечением»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Эксплуатация информационной системы управления образовательной организацией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Подключение образовательной организации к высокоскоростному интернету с контент-фильтрацией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Создание на базе ИКОП («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Сферум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») профессиональных сообществ педагогов для обмена опытом и помощи начинающим учителям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Государственно-общественное управление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5766" y="1096045"/>
            <a:ext cx="3574727" cy="56630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БАЗОВЫЙ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Доступ к оцифрованным учебникам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Наличие мобильных цифровых классов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Ведение управления образовательной организацией в цифровом формате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Подключение к высокоскоростному интернету с фильтрацией трафика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Подключение к ИКОП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 typeface="Webdings" panose="05030102010509060703" pitchFamily="18" charset="2"/>
              <a:buChar char="a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Родительский комитет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589615" y="1096045"/>
            <a:ext cx="3816424" cy="57861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СРЕДНИЙ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Доступ к оцифрованным учебникам, доступ к дополнительной литературе, всероссийским электронным библиотекам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Наличие мобильных цифровых классов, оснащенность не менее 50% учебных классов средствами отображения информации (СОИ)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Интеграция системы управления с региональными информационными системами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Обеспечение беспроводного доступа на территории организации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Назначение Эксперта по цифровой трансформации в каждой школе, создание собственных сообществ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-Управляющий совет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2711" y="251395"/>
            <a:ext cx="12025336" cy="6677298"/>
          </a:xfrm>
          <a:prstGeom prst="rect">
            <a:avLst/>
          </a:prstGeom>
          <a:noFill/>
          <a:ln w="57150">
            <a:solidFill>
              <a:srgbClr val="F98146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938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KG\Desktop\Screenshot_20230623_204334_Instagram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60"/>
          <a:stretch/>
        </p:blipFill>
        <p:spPr bwMode="auto">
          <a:xfrm>
            <a:off x="4211893" y="859496"/>
            <a:ext cx="3505452" cy="290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KG\Desktop\Screenshot_20230623_204142_Instagr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9535" y="1096045"/>
            <a:ext cx="4896544" cy="499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KG\Desktop\Screenshot_20230518_121645_WhatsAp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4799" y="4046056"/>
            <a:ext cx="5581700" cy="2594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KG\Desktop\Screenshot_20230623_204243_Instagra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65" y="859496"/>
            <a:ext cx="3384376" cy="2909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700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8994" y="2032149"/>
            <a:ext cx="8111232" cy="37820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на новые ФГОС. Единые образовательные программы для 1-11 классов. Единое календарно-тематическое планирование.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Прохождение педагогами курсов повышения квалификации. Единая линейка учебников.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Обновление-материального технического оснащения.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семинаров, мастер-классов по применению цифровых образовательных ресурсов.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и работа школьного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медиацентра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(школьное радио и газета).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взаимодействия с партнерами профориентации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108895" y="736005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accent1"/>
                </a:solidFill>
              </a:rPr>
              <a:t>Пути решения проблем</a:t>
            </a:r>
            <a:endParaRPr lang="ru-RU" sz="36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05320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KG\Desktop\Screenshot_20230623_202924_Telegram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50" r="2927" b="1868"/>
          <a:stretch/>
        </p:blipFill>
        <p:spPr bwMode="auto">
          <a:xfrm>
            <a:off x="703464" y="1168053"/>
            <a:ext cx="3583387" cy="5299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KG\Desktop\pOucwBc5D9bSkJzW0whX16844008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3191" y="4336405"/>
            <a:ext cx="4392488" cy="2533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KG\Desktop\dxF3aIZL7hnLjKdmT2A416844047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8358" y="4957986"/>
            <a:ext cx="165618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KG\Desktop\k6vLqPrNuyeSK7cMKHZ2168440477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1507" y="1549457"/>
            <a:ext cx="4032448" cy="2268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3535" y="1037094"/>
            <a:ext cx="2451472" cy="1414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4469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88815" y="375965"/>
            <a:ext cx="10801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24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Перспективный профиль </a:t>
            </a:r>
            <a:r>
              <a:rPr lang="ru-RU" sz="24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МБОО Гимназия №1 а. </a:t>
            </a:r>
            <a:r>
              <a:rPr lang="ru-RU" sz="24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Псыж</a:t>
            </a:r>
            <a:r>
              <a:rPr lang="ru-RU" sz="24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имени </a:t>
            </a:r>
            <a:r>
              <a:rPr lang="ru-RU" sz="2400" dirty="0" err="1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А.М.Каблахова</a:t>
            </a:r>
            <a:r>
              <a:rPr lang="ru-RU" sz="24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»</a:t>
            </a:r>
          </a:p>
        </p:txBody>
      </p:sp>
      <p:graphicFrame>
        <p:nvGraphicFramePr>
          <p:cNvPr id="4" name="Объект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54628204"/>
              </p:ext>
            </p:extLst>
          </p:nvPr>
        </p:nvGraphicFramePr>
        <p:xfrm>
          <a:off x="0" y="870946"/>
          <a:ext cx="12858749" cy="63617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283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xmlns="" val="3432958388"/>
                    </a:ext>
                  </a:extLst>
                </a:gridCol>
                <a:gridCol w="1365942">
                  <a:extLst>
                    <a:ext uri="{9D8B030D-6E8A-4147-A177-3AD203B41FA5}">
                      <a16:colId xmlns:a16="http://schemas.microsoft.com/office/drawing/2014/main" xmlns="" val="3915828906"/>
                    </a:ext>
                  </a:extLst>
                </a:gridCol>
                <a:gridCol w="1567160">
                  <a:extLst>
                    <a:ext uri="{9D8B030D-6E8A-4147-A177-3AD203B41FA5}">
                      <a16:colId xmlns:a16="http://schemas.microsoft.com/office/drawing/2014/main" xmlns="" val="3366557651"/>
                    </a:ext>
                  </a:extLst>
                </a:gridCol>
                <a:gridCol w="17680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92337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Знание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Воспитание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Профориентация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Творчество</a:t>
                      </a:r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Здоровье</a:t>
                      </a:r>
                    </a:p>
                    <a:p>
                      <a:pPr algn="ctr"/>
                      <a:endParaRPr lang="ru-RU" sz="2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Школьная команда</a:t>
                      </a:r>
                    </a:p>
                  </a:txBody>
                  <a:tcPr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Школьный климат</a:t>
                      </a:r>
                    </a:p>
                  </a:txBody>
                  <a:tcPr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6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1pPr>
                      <a:lvl2pPr marL="742950" indent="-28575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4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2pPr>
                      <a:lvl3pPr marL="11430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2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3pPr>
                      <a:lvl4pPr marL="16002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4pPr>
                      <a:lvl5pPr marL="2057400" indent="-228600">
                        <a:spcBef>
                          <a:spcPts val="1000"/>
                        </a:spcBef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5pPr>
                      <a:lvl6pPr marL="2514600" indent="-2286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6pPr>
                      <a:lvl7pPr marL="2971800" indent="-2286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7pPr>
                      <a:lvl8pPr marL="3429000" indent="-2286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8pPr>
                      <a:lvl9pPr marL="3886200" indent="-228600" fontAlgn="base">
                        <a:spcBef>
                          <a:spcPts val="1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80000"/>
                        <a:buFont typeface="Wingdings 3" panose="05040102010807070707" pitchFamily="18" charset="2"/>
                        <a:defRPr sz="1000">
                          <a:solidFill>
                            <a:srgbClr val="404040"/>
                          </a:solidFill>
                          <a:latin typeface="Trebuchet MS" panose="020B060302020202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тельная среда</a:t>
                      </a:r>
                    </a:p>
                  </a:txBody>
                  <a:tcPr horzOverflow="overflow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54933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lang="ru-RU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Средний уровень</a:t>
                      </a: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583394"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Единые рабочие программы;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Единое календарно-тематическое планирование;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Объективная внутришкольная система оценивания (в том числе ВПР).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Единые рекомендации по контрольным работам и домашним заданиям; </a:t>
                      </a:r>
                    </a:p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Единая линейка учебников; </a:t>
                      </a:r>
                    </a:p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Внеурочная деятельность (10 часов рекомендованных курсов);</a:t>
                      </a:r>
                    </a:p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05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Проектная деятельность.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Рабочая программа воспитания;  Календарный план воспитательной работы;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Советник по воспитанию. Штаб воспитательной работы;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Единые подходы к работе с родительским сообществом;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Ученическое самоуправление;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Российское движение детей и молодежи «Движение первых»;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Программы краеведения и школьного туризма.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Повышение квалификации педагогических работников в сфере воспитания.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Подходы к оценке качества ВР. 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Привлечение обучающихся в проект «Билет в будущее;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Профориентационная диагностика;</a:t>
                      </a:r>
                      <a:r>
                        <a:rPr lang="ru-RU" sz="105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Тематические экскурсии и события с участием профессиональных сообществ, бизнеса;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Сетевые программы профориентации совместно с колледжами, вузами;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Психологическое и тьюторское сопровождение выбора профессии;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Вовлечение семьи в профориентационный процесс;</a:t>
                      </a:r>
                      <a:r>
                        <a:rPr lang="ru-RU" sz="105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05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Участие обучающихся в профильных техноотрядах и профориентационных сменах.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Организовать пространство для творческих инициатив; 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Создать школьную развивающую среду, которая включает в себя систему конкурсов, олимпиад, различные активности; 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Развитие системы дополнительного образования;</a:t>
                      </a:r>
                    </a:p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Организация сетевого взаимодействия («Точка Роста», Кванториум и др. для создания единого образовательного пространства.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Проведение мероприятий по популяризации выполнения норм ГТО, </a:t>
                      </a:r>
                    </a:p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-Организация в школе психологической службы; </a:t>
                      </a:r>
                    </a:p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Создание единых рекомендаций по здоровьесбережению в школе, в том числе для работы с ПК; </a:t>
                      </a:r>
                    </a:p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Среда без ПАВ (наркотики, алкоголь, табак); </a:t>
                      </a:r>
                    </a:p>
                    <a:p>
                      <a:r>
                        <a:rPr lang="ru-RU" sz="105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Летний оздоровительный лагерь.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-Развитие системы наставничества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Участие педагогов в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конкурсном движении</a:t>
                      </a:r>
                    </a:p>
                    <a:p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-Оборудование зон отдыха для детей и педагогов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-организация конкурса школьных проектов «Креативное пространство»</a:t>
                      </a:r>
                    </a:p>
                    <a:p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-Оснащение IT- оборудованием в соответствии утвержденным Стандартом оснащения государственных и муниципальных общеобразовательных организаций;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Модернизация, развитие и обеспечение возможности дальнейшего внедрения и использования цифровой образовательной среды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постоянной основе</a:t>
                      </a:r>
                      <a:endParaRPr lang="ru-RU" sz="105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1156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445" t="10269" r="-796" b="11147"/>
          <a:stretch/>
        </p:blipFill>
        <p:spPr>
          <a:xfrm>
            <a:off x="58193" y="231949"/>
            <a:ext cx="7315200" cy="6810786"/>
          </a:xfrm>
          <a:prstGeom prst="rect">
            <a:avLst/>
          </a:prstGeom>
          <a:ln>
            <a:noFill/>
            <a:prstDash val="sysDash"/>
          </a:ln>
        </p:spPr>
      </p:pic>
      <p:graphicFrame>
        <p:nvGraphicFramePr>
          <p:cNvPr id="3" name="Диаграмма 2" title="2 -средний уровень"/>
          <p:cNvGraphicFramePr/>
          <p:nvPr>
            <p:extLst>
              <p:ext uri="{D42A27DB-BD31-4B8C-83A1-F6EECF244321}">
                <p14:modId xmlns:p14="http://schemas.microsoft.com/office/powerpoint/2010/main" val="654308970"/>
              </p:ext>
            </p:extLst>
          </p:nvPr>
        </p:nvGraphicFramePr>
        <p:xfrm>
          <a:off x="324300" y="422031"/>
          <a:ext cx="6615762" cy="54395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165679" y="520700"/>
            <a:ext cx="32703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ru-RU" b="1" dirty="0" smtClean="0">
                <a:solidFill>
                  <a:prstClr val="black"/>
                </a:solidFill>
              </a:rPr>
              <a:t>Школа </a:t>
            </a:r>
            <a:r>
              <a:rPr lang="ru-RU" b="1" dirty="0" err="1" smtClean="0">
                <a:solidFill>
                  <a:prstClr val="black"/>
                </a:solidFill>
              </a:rPr>
              <a:t>соответсвует</a:t>
            </a:r>
            <a:r>
              <a:rPr lang="ru-RU" b="1" dirty="0" smtClean="0">
                <a:solidFill>
                  <a:prstClr val="black"/>
                </a:solidFill>
              </a:rPr>
              <a:t> стандартам и показателям модели «Школа </a:t>
            </a:r>
            <a:r>
              <a:rPr lang="ru-RU" b="1" dirty="0" err="1" smtClean="0">
                <a:solidFill>
                  <a:prstClr val="black"/>
                </a:solidFill>
              </a:rPr>
              <a:t>Минпросвещения</a:t>
            </a:r>
            <a:r>
              <a:rPr lang="ru-RU" b="1" dirty="0" smtClean="0">
                <a:solidFill>
                  <a:prstClr val="black"/>
                </a:solidFill>
              </a:rPr>
              <a:t> России на среднем уровне 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5" name="Рисунок 4" descr="Академическая шапочка">
            <a:extLst>
              <a:ext uri="{FF2B5EF4-FFF2-40B4-BE49-F238E27FC236}">
                <a16:creationId xmlns:a16="http://schemas.microsoft.com/office/drawing/2014/main" xmlns="" id="{49A2AE2E-20E4-4BDE-ABD7-9E8716796E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509495" y="647536"/>
            <a:ext cx="1223655" cy="12236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65679" y="2248173"/>
            <a:ext cx="3099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Средний уровень по </a:t>
            </a:r>
            <a:r>
              <a:rPr lang="ru-RU" b="1" dirty="0"/>
              <a:t>направлениям «Знание</a:t>
            </a:r>
            <a:r>
              <a:rPr lang="ru-RU" b="1" dirty="0" smtClean="0"/>
              <a:t>», </a:t>
            </a:r>
            <a:r>
              <a:rPr lang="ru-RU" b="1" dirty="0"/>
              <a:t>«Воспитание</a:t>
            </a:r>
            <a:r>
              <a:rPr lang="ru-RU" b="1" dirty="0" smtClean="0"/>
              <a:t>», Творчество»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9165679" y="3384152"/>
            <a:ext cx="30815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Средний уровень выявлен по </a:t>
            </a:r>
            <a:r>
              <a:rPr lang="ru-RU" b="1" dirty="0"/>
              <a:t>направлениям </a:t>
            </a:r>
            <a:r>
              <a:rPr lang="ru-RU" b="1" dirty="0" smtClean="0"/>
              <a:t>«</a:t>
            </a:r>
            <a:r>
              <a:rPr lang="ru-RU" b="1" dirty="0"/>
              <a:t>Здоровье</a:t>
            </a:r>
            <a:r>
              <a:rPr lang="ru-RU" b="1" dirty="0" smtClean="0"/>
              <a:t>», «Учитель</a:t>
            </a:r>
            <a:r>
              <a:rPr lang="ru-RU" b="1" dirty="0"/>
              <a:t>. Школьная </a:t>
            </a:r>
            <a:r>
              <a:rPr lang="ru-RU" b="1" dirty="0" smtClean="0"/>
              <a:t>среда»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165679" y="4976207"/>
            <a:ext cx="3123043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Базовый уровень выявлен по </a:t>
            </a:r>
            <a:r>
              <a:rPr lang="ru-RU" b="1" dirty="0"/>
              <a:t>направлениям «Профориентация» «Школьный климат» «Образовательная среда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509495" y="2030418"/>
            <a:ext cx="1141085" cy="114108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87329" y="3449048"/>
            <a:ext cx="1070535" cy="107053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509495" y="4976207"/>
            <a:ext cx="1383979" cy="1395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313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77047" y="303957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Знание: качество и объективность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52711" y="1024037"/>
            <a:ext cx="460851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1400" dirty="0">
                <a:solidFill>
                  <a:srgbClr val="0070C0"/>
                </a:solidFill>
              </a:rPr>
              <a:t>Критерии единого образовательного пространства (разрабатываемые документы)</a:t>
            </a:r>
          </a:p>
          <a:p>
            <a:pPr lvl="0"/>
            <a:endParaRPr lang="ru-RU" sz="1400" dirty="0">
              <a:solidFill>
                <a:prstClr val="black"/>
              </a:solidFill>
            </a:endParaRPr>
          </a:p>
          <a:p>
            <a:pPr marL="285750" lvl="0" indent="-285750">
              <a:buFontTx/>
              <a:buChar char="-"/>
            </a:pPr>
            <a:r>
              <a:rPr lang="ru-RU" sz="1400" dirty="0">
                <a:solidFill>
                  <a:prstClr val="black"/>
                </a:solidFill>
              </a:rPr>
              <a:t>Рабочие программы по учебным предметам, 1-11 классы (+методические рекомендации, онлайн-конструктор) </a:t>
            </a:r>
          </a:p>
          <a:p>
            <a:pPr marL="285750" lvl="0" indent="-285750">
              <a:buFontTx/>
              <a:buChar char="-"/>
            </a:pPr>
            <a:r>
              <a:rPr lang="ru-RU" sz="1400" dirty="0">
                <a:solidFill>
                  <a:prstClr val="black"/>
                </a:solidFill>
              </a:rPr>
              <a:t>Рабочие программы по учебным предметам для ООО и СОО (+методические рекомендации) (углубленный уровень) </a:t>
            </a:r>
          </a:p>
          <a:p>
            <a:pPr marL="285750" lvl="0" indent="-285750">
              <a:buFontTx/>
              <a:buChar char="-"/>
            </a:pPr>
            <a:r>
              <a:rPr lang="ru-RU" sz="1400" dirty="0">
                <a:solidFill>
                  <a:prstClr val="black"/>
                </a:solidFill>
              </a:rPr>
              <a:t>Единое календарно-тематическое планирование </a:t>
            </a:r>
          </a:p>
          <a:p>
            <a:pPr marL="285750" lvl="0" indent="-285750">
              <a:buFontTx/>
              <a:buChar char="-"/>
            </a:pPr>
            <a:r>
              <a:rPr lang="ru-RU" sz="1400" dirty="0">
                <a:solidFill>
                  <a:prstClr val="black"/>
                </a:solidFill>
              </a:rPr>
              <a:t>Рабочие программы по внеурочной деятельности (+методические рекомендации) </a:t>
            </a:r>
          </a:p>
          <a:p>
            <a:pPr marL="285750" lvl="0" indent="-285750">
              <a:buFontTx/>
              <a:buChar char="-"/>
            </a:pPr>
            <a:r>
              <a:rPr lang="ru-RU" sz="1400" dirty="0">
                <a:solidFill>
                  <a:prstClr val="black"/>
                </a:solidFill>
              </a:rPr>
              <a:t>Типовое положение по внутренней системе оценки качества образования (+методические рекомендации) </a:t>
            </a:r>
          </a:p>
          <a:p>
            <a:pPr marL="285750" lvl="0" indent="-285750">
              <a:buFontTx/>
              <a:buChar char="-"/>
            </a:pPr>
            <a:r>
              <a:rPr lang="ru-RU" sz="1400" dirty="0">
                <a:solidFill>
                  <a:prstClr val="black"/>
                </a:solidFill>
              </a:rPr>
              <a:t>Единые рекомендации по контрольным работам </a:t>
            </a:r>
          </a:p>
          <a:p>
            <a:pPr marL="285750" lvl="0" indent="-285750">
              <a:buFontTx/>
              <a:buChar char="-"/>
            </a:pPr>
            <a:r>
              <a:rPr lang="ru-RU" sz="1400" dirty="0">
                <a:solidFill>
                  <a:prstClr val="black"/>
                </a:solidFill>
              </a:rPr>
              <a:t>Единая линейка учебников </a:t>
            </a:r>
          </a:p>
          <a:p>
            <a:pPr marL="285750" lvl="0" indent="-285750">
              <a:buFontTx/>
              <a:buChar char="-"/>
            </a:pPr>
            <a:r>
              <a:rPr lang="ru-RU" sz="1400" dirty="0">
                <a:solidFill>
                  <a:prstClr val="black"/>
                </a:solidFill>
              </a:rPr>
              <a:t>Методические рекомендации по материально-техническому обеспечению реализации ФГОС (наличие предметных классов, лабораторного оборудования, мобильных классов) </a:t>
            </a:r>
          </a:p>
          <a:p>
            <a:pPr marL="285750" lvl="0" indent="-285750">
              <a:buFontTx/>
              <a:buChar char="-"/>
            </a:pPr>
            <a:r>
              <a:rPr lang="ru-RU" sz="1400" dirty="0">
                <a:solidFill>
                  <a:prstClr val="black"/>
                </a:solidFill>
              </a:rPr>
              <a:t>Методические рекомендации по реализации сетевой формы обучения (методические рекомендации) </a:t>
            </a:r>
          </a:p>
          <a:p>
            <a:pPr marL="285750" lvl="0" indent="-285750">
              <a:buFontTx/>
              <a:buChar char="-"/>
            </a:pPr>
            <a:r>
              <a:rPr lang="ru-RU" sz="1400" dirty="0">
                <a:solidFill>
                  <a:prstClr val="black"/>
                </a:solidFill>
              </a:rPr>
              <a:t>Методические рекомендации по созданию и функционированию школьного библиотечного информационного центра (инфраструктурный лист)</a:t>
            </a:r>
            <a:r>
              <a:rPr lang="ru-RU" sz="1400" dirty="0">
                <a:solidFill>
                  <a:prstClr val="white"/>
                </a:solidFill>
              </a:rPr>
              <a:t>)</a:t>
            </a:r>
            <a:endParaRPr lang="ru-RU" sz="1400" dirty="0"/>
          </a:p>
        </p:txBody>
      </p:sp>
      <p:sp>
        <p:nvSpPr>
          <p:cNvPr id="4" name="TextBox 3"/>
          <p:cNvSpPr txBox="1"/>
          <p:nvPr/>
        </p:nvSpPr>
        <p:spPr>
          <a:xfrm>
            <a:off x="5493271" y="1168053"/>
            <a:ext cx="2448272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dirty="0">
                <a:solidFill>
                  <a:srgbClr val="0070C0"/>
                </a:solidFill>
              </a:rPr>
              <a:t>БАЗОВЫЙ</a:t>
            </a:r>
          </a:p>
          <a:p>
            <a:pPr lvl="0"/>
            <a:endParaRPr lang="ru-RU" sz="1400" dirty="0">
              <a:solidFill>
                <a:prstClr val="black"/>
              </a:solidFill>
            </a:endParaRPr>
          </a:p>
          <a:p>
            <a:pPr lvl="0"/>
            <a:endParaRPr lang="ru-RU" sz="1400" dirty="0">
              <a:solidFill>
                <a:prstClr val="black"/>
              </a:solidFill>
            </a:endParaRPr>
          </a:p>
          <a:p>
            <a:pPr lvl="0"/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</a:rPr>
              <a:t>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</a:rPr>
              <a:t>– </a:t>
            </a:r>
          </a:p>
          <a:p>
            <a:pPr lvl="0"/>
            <a:endParaRPr lang="ru-RU" sz="1400" dirty="0">
              <a:solidFill>
                <a:prstClr val="black"/>
              </a:solidFill>
              <a:sym typeface="Webdings" panose="05030102010509060703" pitchFamily="18" charset="2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</a:rPr>
              <a:t>не менее 3 часов </a:t>
            </a:r>
          </a:p>
          <a:p>
            <a:pPr lvl="0"/>
            <a:endParaRPr lang="ru-RU" sz="1400" dirty="0">
              <a:solidFill>
                <a:prstClr val="black"/>
              </a:solidFill>
              <a:sym typeface="Webdings" panose="05030102010509060703" pitchFamily="18" charset="2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</a:rPr>
              <a:t> </a:t>
            </a:r>
          </a:p>
          <a:p>
            <a:pPr lvl="0"/>
            <a:endParaRPr lang="ru-RU" sz="1400" dirty="0">
              <a:solidFill>
                <a:prstClr val="black"/>
              </a:solidFill>
              <a:sym typeface="Webdings" panose="05030102010509060703" pitchFamily="18" charset="2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</a:rPr>
              <a:t>базовый уровень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</a:rPr>
              <a:t>Обеспеченность не менее 3 предметов </a:t>
            </a:r>
          </a:p>
          <a:p>
            <a:pPr lvl="0"/>
            <a:endParaRPr lang="ru-RU" sz="1400" dirty="0">
              <a:solidFill>
                <a:prstClr val="black"/>
              </a:solidFill>
              <a:sym typeface="Webdings" panose="05030102010509060703" pitchFamily="18" charset="2"/>
            </a:endParaRPr>
          </a:p>
          <a:p>
            <a:pPr lvl="0"/>
            <a:endParaRPr lang="ru-RU" sz="1400" dirty="0">
              <a:solidFill>
                <a:prstClr val="black"/>
              </a:solidFill>
              <a:sym typeface="Webdings" panose="05030102010509060703" pitchFamily="18" charset="2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</a:rPr>
              <a:t>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01583" y="1168053"/>
            <a:ext cx="3024336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1400" dirty="0">
                <a:solidFill>
                  <a:srgbClr val="0070C0"/>
                </a:solidFill>
              </a:rPr>
              <a:t>СРЕДНИЙ</a:t>
            </a:r>
          </a:p>
          <a:p>
            <a:pPr lvl="0"/>
            <a:endParaRPr lang="ru-RU" sz="1400" dirty="0">
              <a:solidFill>
                <a:prstClr val="black"/>
              </a:solidFill>
            </a:endParaRPr>
          </a:p>
          <a:p>
            <a:pPr lvl="0"/>
            <a:endParaRPr lang="ru-RU" sz="1400" dirty="0">
              <a:solidFill>
                <a:prstClr val="black"/>
              </a:solidFill>
              <a:sym typeface="Webdings" panose="05030102010509060703" pitchFamily="18" charset="2"/>
            </a:endParaRPr>
          </a:p>
          <a:p>
            <a:pPr lvl="0"/>
            <a:endParaRPr lang="ru-RU" sz="1400" dirty="0">
              <a:solidFill>
                <a:prstClr val="black"/>
              </a:solidFill>
              <a:sym typeface="Webdings" panose="05030102010509060703" pitchFamily="18" charset="2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</a:rPr>
              <a:t>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 - Не менее одного профиля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endParaRPr lang="ru-RU" sz="1400" dirty="0">
              <a:solidFill>
                <a:prstClr val="black"/>
              </a:solidFill>
              <a:sym typeface="Webdings" panose="05030102010509060703" pitchFamily="18" charset="2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</a:rPr>
              <a:t>- не менее 5 часов </a:t>
            </a:r>
          </a:p>
          <a:p>
            <a:pPr lvl="0"/>
            <a:endParaRPr lang="ru-RU" sz="1400" dirty="0">
              <a:solidFill>
                <a:prstClr val="black"/>
              </a:solidFill>
              <a:sym typeface="Webdings" panose="05030102010509060703" pitchFamily="18" charset="2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</a:rPr>
              <a:t> </a:t>
            </a:r>
          </a:p>
          <a:p>
            <a:pPr lvl="0"/>
            <a:endParaRPr lang="ru-RU" sz="1400" dirty="0">
              <a:solidFill>
                <a:prstClr val="black"/>
              </a:solidFill>
              <a:sym typeface="Webdings" panose="05030102010509060703" pitchFamily="18" charset="2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</a:rPr>
              <a:t>базовый и углубленный уровни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</a:rPr>
              <a:t>Обеспеченность по всем предметам</a:t>
            </a:r>
          </a:p>
          <a:p>
            <a:pPr lvl="0"/>
            <a:endParaRPr lang="ru-RU" sz="1400" dirty="0">
              <a:solidFill>
                <a:prstClr val="black"/>
              </a:solidFill>
              <a:sym typeface="Webdings" panose="05030102010509060703" pitchFamily="18" charset="2"/>
            </a:endParaRPr>
          </a:p>
          <a:p>
            <a:pPr lvl="0"/>
            <a:endParaRPr lang="ru-RU" sz="1400" dirty="0">
              <a:solidFill>
                <a:prstClr val="black"/>
              </a:solidFill>
              <a:sym typeface="Webdings" panose="05030102010509060703" pitchFamily="18" charset="2"/>
            </a:endParaRPr>
          </a:p>
          <a:p>
            <a:pPr lvl="0"/>
            <a:r>
              <a:rPr lang="ru-RU" sz="1400" dirty="0">
                <a:solidFill>
                  <a:prstClr val="black"/>
                </a:solidFill>
              </a:rPr>
              <a:t>-</a:t>
            </a:r>
          </a:p>
          <a:p>
            <a:pPr lvl="0"/>
            <a:r>
              <a:rPr lang="ru-RU" sz="1400" dirty="0">
                <a:solidFill>
                  <a:prstClr val="black"/>
                </a:solidFill>
              </a:rPr>
              <a:t> </a:t>
            </a:r>
          </a:p>
          <a:p>
            <a:pPr lvl="0"/>
            <a:r>
              <a:rPr lang="ru-RU" sz="1400" dirty="0">
                <a:solidFill>
                  <a:prstClr val="black"/>
                </a:solidFill>
              </a:rPr>
              <a:t>-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0703" y="303957"/>
            <a:ext cx="11881320" cy="6552728"/>
          </a:xfrm>
          <a:prstGeom prst="rect">
            <a:avLst/>
          </a:prstGeom>
          <a:noFill/>
          <a:ln w="57150"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480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KG\Desktop\Screenshot_20221129-185106_Photo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49" y="3976365"/>
            <a:ext cx="3646514" cy="227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G\Desktop\Screenshot_20221128-143326_WhatsApp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528" y="645255"/>
            <a:ext cx="3333031" cy="277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KG\Desktop\Screenshot_20221130_1148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615" y="548712"/>
            <a:ext cx="2808501" cy="297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KG\Desktop\Screenshot_20221129-185011_Photo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655" y="3976365"/>
            <a:ext cx="2849096" cy="231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KG\Desktop\Screenshot_20230623_204211_Instagra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9872" y="673587"/>
            <a:ext cx="2852837" cy="2778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KG\Desktop\Screenshot_20230213_133238_WhatsApp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835" y="3976365"/>
            <a:ext cx="3435772" cy="2278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1235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72991" y="375965"/>
            <a:ext cx="9361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Инклюзивное образовательное пространство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96727" y="799415"/>
            <a:ext cx="5832648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Критерии инклюзивной образовательной среды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Наличие программы, плана мероприятий по развитию инклюзивного образования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Наличие локальных нормативных актов по организации получения образования обучающимися с ОВЗ, с инвалидностью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Наличие паспорта доступности образовательной организации в соответствии с приказом </a:t>
            </a:r>
            <a:r>
              <a:rPr lang="ru-RU" sz="1400" dirty="0" err="1">
                <a:solidFill>
                  <a:prstClr val="black"/>
                </a:solidFill>
                <a:latin typeface="Calibri" panose="020F0502020204030204"/>
                <a:ea typeface="+mn-ea"/>
              </a:rPr>
              <a:t>Минобрнауки</a:t>
            </a: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 России от 9 ноября 2015 г. №1309 ( с учетом категории обучающихся с ОВЗ)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Использование специальных образовательных программ и методов обучения и воспитания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Предоставление услуг специалистов, оказывающих обучающимся необходимую психолого-педагогическую, коррекционную, техническую помощь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Наличие адаптированных основных общеобразовательных программ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Реализация индивидуальных образовательных маршрутов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Обеспечение информационной открытости содержания инклюзивного образования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Обеспеченность учебниками, учебными пособиями, дидактическими материалами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Наличие специальных технических средств обучения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Наличие технологий/средств электронного обучения и дистанционных образовательных технологий, учитывающее особые образовательные потребности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Обеспечение повышением квалификации, переподготовкой, дополнительным профессиональным образованием педагогического коллектива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Участие специалистов образовательной организации в семинарах, тренингах и др. Профессиональное развитие педагогов.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73391" y="899185"/>
            <a:ext cx="2736304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БАЗОВЫЙ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Сетевая форма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-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отдельные публикации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Обеспечение учебниками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Класс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ПК с доступом в интернет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Не менее 50%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453711" y="899185"/>
            <a:ext cx="302433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СРЕДНИЙ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Сетевая форма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 -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информационный блок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+ рабочие тетради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+ дополнительное образование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ПК с доступом в интернет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Не менее 80%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Webdings" panose="05030102010509060703" pitchFamily="18" charset="2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ebdings" panose="05030102010509060703" pitchFamily="18" charset="2"/>
              </a:rPr>
              <a:t>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Участие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8695" y="520700"/>
            <a:ext cx="12241360" cy="6624736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437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KG\Desktop\82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6807" y="713666"/>
            <a:ext cx="3960440" cy="370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KG\Desktop\DSC0808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3391" y="736005"/>
            <a:ext cx="4752330" cy="356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KG\Desktop\столовая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018" y="4619470"/>
            <a:ext cx="3783229" cy="21337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KG\Desktop\для презентации\Screenshot_20230630_131356_Telegra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44101" y="4300252"/>
            <a:ext cx="3123615" cy="2321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C:\Users\KG\Desktop\Screenshot_20230630_141400_Photos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7287" y="4468774"/>
            <a:ext cx="2795221" cy="2153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59683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277247" y="375965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</a:t>
            </a:r>
            <a:endParaRPr lang="ru-RU" sz="28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68735" y="1024037"/>
            <a:ext cx="5616624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Критерии единого образовательного пространства (разрабатываемые документы)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Рабочая программа воспитания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Календарный план воспитательной работы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Программа работы с родителями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Комплект государственной символики (флаг, герб)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Общая концепция организации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внутришкольного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пространства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Бренд (узнаваемый стиль)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Гимн школы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Уголки с государственной символикой в классных кабинетах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Медиацентр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(школьное ТВ, школьное радио, школьная газета) Проект «Орлята России»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Первичное отделение РДШ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Представительства детских и молодежных общественных объединений («</a:t>
            </a:r>
            <a:r>
              <a:rPr lang="ru-RU" sz="1400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Юнармия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», «Большая перемена» и др.)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Совет обучающихся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Штаб воспитательной работы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Совет родителей/Совет отцов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Советник директора по воспитанию и взаимодействию с детскими общественными объединениями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Повышение квалификации педагогических работников в сфере воспитания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Летние тематические смены в школьном лагере </a:t>
            </a:r>
          </a:p>
          <a:p>
            <a:pPr marL="285750" lvl="0" indent="-285750" fontAlgn="auto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Наличие комнаты / уголка «Большой перемены»</a:t>
            </a:r>
            <a:endParaRPr lang="ru-RU" dirty="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717407" y="1054814"/>
            <a:ext cx="259228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БАЗОВЫЙ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Курсы повышения квалификации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41743" y="1024037"/>
            <a:ext cx="2159745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СРЕДНИЙ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 - 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 - 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 -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</a:rPr>
              <a:t> -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Курсы повышения квалификации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Calibri" panose="020F0502020204030204"/>
                <a:ea typeface="+mn-ea"/>
                <a:sym typeface="Webdings" panose="05030102010509060703" pitchFamily="18" charset="2"/>
              </a:rPr>
              <a:t>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80703" y="375965"/>
            <a:ext cx="11953328" cy="6552728"/>
          </a:xfrm>
          <a:prstGeom prst="rect">
            <a:avLst/>
          </a:prstGeom>
          <a:noFill/>
          <a:ln w="57150">
            <a:solidFill>
              <a:srgbClr val="F98146"/>
            </a:solidFill>
          </a:ln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380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KG\Desktop\Screenshot_20230623_202217_Telegra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60" y="736005"/>
            <a:ext cx="4443172" cy="2767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KG\Desktop\Screenshot_20230623_202636_Telegra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719" y="4264397"/>
            <a:ext cx="2845860" cy="2031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KG\Desktop\Screenshot_20230623_202441_Telegra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9655" y="3832349"/>
            <a:ext cx="3729457" cy="2747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KG\Desktop\Screenshot_20230623_202111_Telegram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239" y="3832350"/>
            <a:ext cx="3395532" cy="2714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Users\KG\Desktop\Screenshot_20230623_203956_Instagra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6445" y="714946"/>
            <a:ext cx="3955876" cy="262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KG\Desktop\Screenshot_20230623_204243_Instagram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255" y="872737"/>
            <a:ext cx="2807221" cy="2630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1063" y="4264397"/>
            <a:ext cx="1235164" cy="2059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3418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0</TotalTime>
  <Words>2365</Words>
  <Application>Microsoft Office PowerPoint</Application>
  <PresentationFormat>Произвольный</PresentationFormat>
  <Paragraphs>636</Paragraphs>
  <Slides>26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NewsPrint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bt976</dc:title>
  <dc:creator/>
  <cp:keywords>https:/www.freeppt7.com</cp:keywords>
  <cp:lastModifiedBy/>
  <cp:revision>3</cp:revision>
  <dcterms:created xsi:type="dcterms:W3CDTF">2017-01-21T15:52:00Z</dcterms:created>
  <dcterms:modified xsi:type="dcterms:W3CDTF">2023-06-30T11:36:26Z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